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8288000" cy="10287000"/>
  <p:notesSz cx="6858000" cy="9144000"/>
  <p:embeddedFontLst>
    <p:embeddedFont>
      <p:font typeface="Amsterdam One" panose="020B0604020202020204" charset="0"/>
      <p:regular r:id="rId77"/>
    </p:embeddedFont>
    <p:embeddedFont>
      <p:font typeface="Montserrat 1" panose="020B0604020202020204" charset="-18"/>
      <p:regular r:id="rId78"/>
    </p:embeddedFont>
    <p:embeddedFont>
      <p:font typeface="Montserrat 2" panose="020B0604020202020204" charset="-18"/>
      <p:regular r:id="rId79"/>
    </p:embeddedFont>
    <p:embeddedFont>
      <p:font typeface="Montserrat 2 Bold" panose="020B0604020202020204" charset="-18"/>
      <p:regular r:id="rId80"/>
    </p:embeddedFont>
    <p:embeddedFont>
      <p:font typeface="Montserrat Classic" panose="020B0604020202020204" charset="-18"/>
      <p:regular r:id="rId81"/>
    </p:embeddedFont>
    <p:embeddedFont>
      <p:font typeface="Montserrat Classic Bold" panose="020B0604020202020204" charset="-18"/>
      <p:regular r:id="rId82"/>
    </p:embeddedFont>
    <p:embeddedFont>
      <p:font typeface="Nunito" pitchFamily="2" charset="-18"/>
      <p:regular r:id="rId83"/>
    </p:embeddedFont>
    <p:embeddedFont>
      <p:font typeface="Open Sans" panose="020B0606030504020204" pitchFamily="34" charset="0"/>
      <p:regular r:id="rId84"/>
    </p:embeddedFont>
    <p:embeddedFont>
      <p:font typeface="Open Sans Bold" panose="020B0806030504020204" charset="0"/>
      <p:regular r:id="rId85"/>
    </p:embeddedFont>
    <p:embeddedFont>
      <p:font typeface="Open Sans Italics" panose="020B0604020202020204" charset="0"/>
      <p:regular r:id="rId86"/>
    </p:embeddedFont>
    <p:embeddedFont>
      <p:font typeface="Playfair Display" panose="00000500000000000000" pitchFamily="2" charset="-18"/>
      <p:regular r:id="rId87"/>
    </p:embeddedFont>
    <p:embeddedFont>
      <p:font typeface="Playfair Display Bold" panose="00000800000000000000" charset="-18"/>
      <p:regular r:id="rId88"/>
    </p:embeddedFont>
    <p:embeddedFont>
      <p:font typeface="Poppins Light" panose="00000400000000000000" pitchFamily="2" charset="-18"/>
      <p:regular r:id="rId89"/>
    </p:embeddedFont>
    <p:embeddedFont>
      <p:font typeface="Poppins Medium Bold" panose="020B0604020202020204" charset="-18"/>
      <p:regular r:id="rId90"/>
    </p:embeddedFont>
    <p:embeddedFont>
      <p:font typeface="Sorts Mill Goudy" panose="020B0604020202020204" charset="0"/>
      <p:regular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hyperlink" Target="https://docs.google.com/document/d/1NwbTZyYzk6wiJdQfcLohw5p1eDlOdeNYBK5vEeZXUuA/edit?usp=shar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00" y="-266700"/>
            <a:ext cx="19011900" cy="3695700"/>
          </a:xfrm>
          <a:prstGeom prst="rect">
            <a:avLst/>
          </a:prstGeom>
          <a:solidFill>
            <a:srgbClr val="DEC772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-1258049" y="925839"/>
            <a:ext cx="14093462" cy="10287000"/>
            <a:chOff x="0" y="0"/>
            <a:chExt cx="3373780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9252" y="4154541"/>
            <a:ext cx="6427785" cy="836145"/>
            <a:chOff x="0" y="0"/>
            <a:chExt cx="1692915" cy="2202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2914" cy="220219"/>
            </a:xfrm>
            <a:custGeom>
              <a:avLst/>
              <a:gdLst/>
              <a:ahLst/>
              <a:cxnLst/>
              <a:rect l="l" t="t" r="r" b="b"/>
              <a:pathLst>
                <a:path w="1692914" h="220219">
                  <a:moveTo>
                    <a:pt x="0" y="0"/>
                  </a:moveTo>
                  <a:lnTo>
                    <a:pt x="1692914" y="0"/>
                  </a:lnTo>
                  <a:lnTo>
                    <a:pt x="1692914" y="220219"/>
                  </a:lnTo>
                  <a:lnTo>
                    <a:pt x="0" y="220219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692915" cy="210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895854" y="2014641"/>
            <a:ext cx="8655524" cy="5952089"/>
          </a:xfrm>
          <a:custGeom>
            <a:avLst/>
            <a:gdLst/>
            <a:ahLst/>
            <a:cxnLst/>
            <a:rect l="l" t="t" r="r" b="b"/>
            <a:pathLst>
              <a:path w="8655524" h="5952089">
                <a:moveTo>
                  <a:pt x="0" y="0"/>
                </a:moveTo>
                <a:lnTo>
                  <a:pt x="8655525" y="0"/>
                </a:lnTo>
                <a:lnTo>
                  <a:pt x="8655525" y="5952090"/>
                </a:lnTo>
                <a:lnTo>
                  <a:pt x="0" y="595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38" b="-8846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9" name="Group 9"/>
          <p:cNvGrpSpPr/>
          <p:nvPr/>
        </p:nvGrpSpPr>
        <p:grpSpPr>
          <a:xfrm>
            <a:off x="7895854" y="2014641"/>
            <a:ext cx="8655524" cy="5952089"/>
            <a:chOff x="0" y="0"/>
            <a:chExt cx="2279644" cy="15676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9644" cy="1567629"/>
            </a:xfrm>
            <a:custGeom>
              <a:avLst/>
              <a:gdLst/>
              <a:ahLst/>
              <a:cxnLst/>
              <a:rect l="l" t="t" r="r" b="b"/>
              <a:pathLst>
                <a:path w="2279644" h="1567629">
                  <a:moveTo>
                    <a:pt x="0" y="0"/>
                  </a:moveTo>
                  <a:lnTo>
                    <a:pt x="2279644" y="0"/>
                  </a:lnTo>
                  <a:lnTo>
                    <a:pt x="2279644" y="1567629"/>
                  </a:lnTo>
                  <a:lnTo>
                    <a:pt x="0" y="1567629"/>
                  </a:lnTo>
                  <a:close/>
                </a:path>
              </a:pathLst>
            </a:custGeom>
            <a:solidFill>
              <a:srgbClr val="262626">
                <a:alpha val="50980"/>
              </a:srgbClr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2279644" cy="1558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034390" y="3443286"/>
            <a:ext cx="6785204" cy="6785204"/>
          </a:xfrm>
          <a:custGeom>
            <a:avLst/>
            <a:gdLst/>
            <a:ahLst/>
            <a:cxnLst/>
            <a:rect l="l" t="t" r="r" b="b"/>
            <a:pathLst>
              <a:path w="6785204" h="6785204">
                <a:moveTo>
                  <a:pt x="0" y="0"/>
                </a:moveTo>
                <a:lnTo>
                  <a:pt x="6785204" y="0"/>
                </a:lnTo>
                <a:lnTo>
                  <a:pt x="6785204" y="6785204"/>
                </a:lnTo>
                <a:lnTo>
                  <a:pt x="0" y="6785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2630766" y="3507041"/>
            <a:ext cx="948991" cy="948991"/>
          </a:xfrm>
          <a:custGeom>
            <a:avLst/>
            <a:gdLst/>
            <a:ahLst/>
            <a:cxnLst/>
            <a:rect l="l" t="t" r="r" b="b"/>
            <a:pathLst>
              <a:path w="948991" h="948991">
                <a:moveTo>
                  <a:pt x="0" y="0"/>
                </a:moveTo>
                <a:lnTo>
                  <a:pt x="948991" y="0"/>
                </a:lnTo>
                <a:lnTo>
                  <a:pt x="948991" y="948991"/>
                </a:lnTo>
                <a:lnTo>
                  <a:pt x="0" y="948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8509052" y="3420849"/>
            <a:ext cx="1035184" cy="1035184"/>
          </a:xfrm>
          <a:custGeom>
            <a:avLst/>
            <a:gdLst/>
            <a:ahLst/>
            <a:cxnLst/>
            <a:rect l="l" t="t" r="r" b="b"/>
            <a:pathLst>
              <a:path w="1035184" h="1035184">
                <a:moveTo>
                  <a:pt x="0" y="0"/>
                </a:moveTo>
                <a:lnTo>
                  <a:pt x="1035184" y="0"/>
                </a:lnTo>
                <a:lnTo>
                  <a:pt x="1035184" y="1035183"/>
                </a:lnTo>
                <a:lnTo>
                  <a:pt x="0" y="1035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0681034" y="2138613"/>
            <a:ext cx="941471" cy="941471"/>
          </a:xfrm>
          <a:custGeom>
            <a:avLst/>
            <a:gdLst/>
            <a:ahLst/>
            <a:cxnLst/>
            <a:rect l="l" t="t" r="r" b="b"/>
            <a:pathLst>
              <a:path w="941471" h="941471">
                <a:moveTo>
                  <a:pt x="0" y="0"/>
                </a:moveTo>
                <a:lnTo>
                  <a:pt x="941471" y="0"/>
                </a:lnTo>
                <a:lnTo>
                  <a:pt x="941471" y="941471"/>
                </a:lnTo>
                <a:lnTo>
                  <a:pt x="0" y="94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12070180" y="2487529"/>
            <a:ext cx="1012334" cy="941471"/>
          </a:xfrm>
          <a:custGeom>
            <a:avLst/>
            <a:gdLst/>
            <a:ahLst/>
            <a:cxnLst/>
            <a:rect l="l" t="t" r="r" b="b"/>
            <a:pathLst>
              <a:path w="1012334" h="941471">
                <a:moveTo>
                  <a:pt x="0" y="0"/>
                </a:moveTo>
                <a:lnTo>
                  <a:pt x="1012335" y="0"/>
                </a:lnTo>
                <a:lnTo>
                  <a:pt x="1012335" y="941471"/>
                </a:lnTo>
                <a:lnTo>
                  <a:pt x="0" y="941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9386384" y="2425291"/>
            <a:ext cx="846975" cy="941471"/>
          </a:xfrm>
          <a:custGeom>
            <a:avLst/>
            <a:gdLst/>
            <a:ahLst/>
            <a:cxnLst/>
            <a:rect l="l" t="t" r="r" b="b"/>
            <a:pathLst>
              <a:path w="846975" h="941471">
                <a:moveTo>
                  <a:pt x="0" y="0"/>
                </a:moveTo>
                <a:lnTo>
                  <a:pt x="846975" y="0"/>
                </a:lnTo>
                <a:lnTo>
                  <a:pt x="846975" y="941471"/>
                </a:lnTo>
                <a:lnTo>
                  <a:pt x="0" y="941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TextBox 18"/>
          <p:cNvSpPr txBox="1"/>
          <p:nvPr/>
        </p:nvSpPr>
        <p:spPr>
          <a:xfrm>
            <a:off x="0" y="4081315"/>
            <a:ext cx="7895854" cy="275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7"/>
              </a:lnSpc>
            </a:pPr>
            <a:r>
              <a:rPr lang="en-US" sz="7197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Időgazdálkodás </a:t>
            </a:r>
          </a:p>
          <a:p>
            <a:pPr algn="ctr">
              <a:lnSpc>
                <a:spcPts val="7197"/>
              </a:lnSpc>
            </a:pPr>
            <a:r>
              <a:rPr lang="en-US" sz="7197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és social média </a:t>
            </a:r>
          </a:p>
          <a:p>
            <a:pPr marL="0" lvl="0" indent="0" algn="ctr">
              <a:lnSpc>
                <a:spcPts val="7197"/>
              </a:lnSpc>
            </a:pPr>
            <a:r>
              <a:rPr lang="en-US" sz="7197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Ingatlanosoknak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35412" y="287164"/>
            <a:ext cx="545258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WWW.BOTKASZILVI.HU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70419" y="1225879"/>
            <a:ext cx="9875981" cy="702922"/>
            <a:chOff x="0" y="0"/>
            <a:chExt cx="2601081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1081" cy="185132"/>
            </a:xfrm>
            <a:custGeom>
              <a:avLst/>
              <a:gdLst/>
              <a:ahLst/>
              <a:cxnLst/>
              <a:rect l="l" t="t" r="r" b="b"/>
              <a:pathLst>
                <a:path w="2601081" h="185132">
                  <a:moveTo>
                    <a:pt x="0" y="0"/>
                  </a:moveTo>
                  <a:lnTo>
                    <a:pt x="2601081" y="0"/>
                  </a:lnTo>
                  <a:lnTo>
                    <a:pt x="260108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60108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Mérés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98450" y="1345185"/>
            <a:ext cx="11691101" cy="110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"Csak akkor tudod uralni az időd, ha méred."</a:t>
            </a:r>
          </a:p>
          <a:p>
            <a:pPr algn="ctr">
              <a:lnSpc>
                <a:spcPts val="3278"/>
              </a:lnSpc>
            </a:pPr>
            <a:r>
              <a:rPr lang="en-US" sz="2342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(Spica’s team)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70419" y="1012336"/>
            <a:ext cx="9875981" cy="702922"/>
            <a:chOff x="0" y="0"/>
            <a:chExt cx="2601081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1081" cy="185132"/>
            </a:xfrm>
            <a:custGeom>
              <a:avLst/>
              <a:gdLst/>
              <a:ahLst/>
              <a:cxnLst/>
              <a:rect l="l" t="t" r="r" b="b"/>
              <a:pathLst>
                <a:path w="2601081" h="185132">
                  <a:moveTo>
                    <a:pt x="0" y="0"/>
                  </a:moveTo>
                  <a:lnTo>
                    <a:pt x="2601081" y="0"/>
                  </a:lnTo>
                  <a:lnTo>
                    <a:pt x="260108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60108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399866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Mérés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98450" y="1131642"/>
            <a:ext cx="11691101" cy="110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"Csak akkor tudod uralni az időd, ha méred."</a:t>
            </a:r>
          </a:p>
          <a:p>
            <a:pPr algn="ctr">
              <a:lnSpc>
                <a:spcPts val="3278"/>
              </a:lnSpc>
            </a:pPr>
            <a:r>
              <a:rPr lang="en-US" sz="2342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(Spica’s team)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6981" y="2615352"/>
            <a:ext cx="17401662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Nincs többé </a:t>
            </a: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multitasking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.</a:t>
            </a:r>
          </a:p>
          <a:p>
            <a:pPr marL="863599" lvl="1" indent="-431800" algn="l">
              <a:lnSpc>
                <a:spcPts val="47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Mire, mennyi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időd megy el.</a:t>
            </a:r>
          </a:p>
          <a:p>
            <a:pPr marL="863599" lvl="1" indent="-431800" algn="l">
              <a:lnSpc>
                <a:spcPts val="47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Bevételt hozó vs. időrabló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tevékenységek listája.</a:t>
            </a:r>
          </a:p>
          <a:p>
            <a:pPr marL="863599" lvl="1" indent="-431800" algn="l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Csak azon tudsz </a:t>
            </a: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javítani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, amit mérsz.</a:t>
            </a:r>
          </a:p>
          <a:p>
            <a:pPr marL="863599" lvl="1" indent="-431800" algn="l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Látni fogod, </a:t>
            </a: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mit delegálj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! </a:t>
            </a:r>
          </a:p>
          <a:p>
            <a:pPr marL="863599" lvl="1" indent="-431800" algn="l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Kevesebbet fogsz lógni, ezáltal </a:t>
            </a: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hatékonyabb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leszel. </a:t>
            </a:r>
          </a:p>
          <a:p>
            <a:pPr algn="l">
              <a:lnSpc>
                <a:spcPts val="47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6" name="AutoShape 16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8" name="Freeform 18"/>
          <p:cNvSpPr/>
          <p:nvPr/>
        </p:nvSpPr>
        <p:spPr>
          <a:xfrm>
            <a:off x="2786011" y="480060"/>
            <a:ext cx="3548872" cy="2626166"/>
          </a:xfrm>
          <a:custGeom>
            <a:avLst/>
            <a:gdLst/>
            <a:ahLst/>
            <a:cxnLst/>
            <a:rect l="l" t="t" r="r" b="b"/>
            <a:pathLst>
              <a:path w="3548872" h="2626166">
                <a:moveTo>
                  <a:pt x="0" y="0"/>
                </a:moveTo>
                <a:lnTo>
                  <a:pt x="3548872" y="0"/>
                </a:lnTo>
                <a:lnTo>
                  <a:pt x="3548872" y="2626166"/>
                </a:lnTo>
                <a:lnTo>
                  <a:pt x="0" y="262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 flipH="1">
            <a:off x="11950206" y="480060"/>
            <a:ext cx="3548872" cy="2626166"/>
          </a:xfrm>
          <a:custGeom>
            <a:avLst/>
            <a:gdLst/>
            <a:ahLst/>
            <a:cxnLst/>
            <a:rect l="l" t="t" r="r" b="b"/>
            <a:pathLst>
              <a:path w="3548872" h="2626166">
                <a:moveTo>
                  <a:pt x="3548873" y="0"/>
                </a:moveTo>
                <a:lnTo>
                  <a:pt x="0" y="0"/>
                </a:lnTo>
                <a:lnTo>
                  <a:pt x="0" y="2626166"/>
                </a:lnTo>
                <a:lnTo>
                  <a:pt x="3548873" y="2626166"/>
                </a:lnTo>
                <a:lnTo>
                  <a:pt x="35488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13373186" y="3408553"/>
            <a:ext cx="2392669" cy="1473884"/>
          </a:xfrm>
          <a:custGeom>
            <a:avLst/>
            <a:gdLst/>
            <a:ahLst/>
            <a:cxnLst/>
            <a:rect l="l" t="t" r="r" b="b"/>
            <a:pathLst>
              <a:path w="2392669" h="1473884">
                <a:moveTo>
                  <a:pt x="0" y="0"/>
                </a:moveTo>
                <a:lnTo>
                  <a:pt x="2392669" y="0"/>
                </a:lnTo>
                <a:lnTo>
                  <a:pt x="2392669" y="1473884"/>
                </a:lnTo>
                <a:lnTo>
                  <a:pt x="0" y="1473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TextBox 21"/>
          <p:cNvSpPr txBox="1"/>
          <p:nvPr/>
        </p:nvSpPr>
        <p:spPr>
          <a:xfrm>
            <a:off x="6887333" y="829213"/>
            <a:ext cx="4513333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Hogyan?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572" y="3430866"/>
            <a:ext cx="7177550" cy="155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6020" b="1">
                <a:solidFill>
                  <a:srgbClr val="DEC77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PAPÍRON!</a:t>
            </a:r>
          </a:p>
          <a:p>
            <a:pPr marL="0" lvl="0" indent="0" algn="ctr">
              <a:lnSpc>
                <a:spcPts val="6020"/>
              </a:lnSpc>
            </a:pPr>
            <a:endParaRPr lang="en-US" sz="6020" b="1">
              <a:solidFill>
                <a:srgbClr val="DEC77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6" name="AutoShape 16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8" name="Freeform 18"/>
          <p:cNvSpPr/>
          <p:nvPr/>
        </p:nvSpPr>
        <p:spPr>
          <a:xfrm>
            <a:off x="2963414" y="2332780"/>
            <a:ext cx="12361173" cy="5332510"/>
          </a:xfrm>
          <a:custGeom>
            <a:avLst/>
            <a:gdLst/>
            <a:ahLst/>
            <a:cxnLst/>
            <a:rect l="l" t="t" r="r" b="b"/>
            <a:pathLst>
              <a:path w="12361173" h="5332510">
                <a:moveTo>
                  <a:pt x="0" y="0"/>
                </a:moveTo>
                <a:lnTo>
                  <a:pt x="12361172" y="0"/>
                </a:lnTo>
                <a:lnTo>
                  <a:pt x="12361172" y="5332510"/>
                </a:lnTo>
                <a:lnTo>
                  <a:pt x="0" y="5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 rot="-1977976">
            <a:off x="645339" y="6390286"/>
            <a:ext cx="2658632" cy="1369195"/>
          </a:xfrm>
          <a:custGeom>
            <a:avLst/>
            <a:gdLst/>
            <a:ahLst/>
            <a:cxnLst/>
            <a:rect l="l" t="t" r="r" b="b"/>
            <a:pathLst>
              <a:path w="2658632" h="1369195">
                <a:moveTo>
                  <a:pt x="0" y="0"/>
                </a:moveTo>
                <a:lnTo>
                  <a:pt x="2658631" y="0"/>
                </a:lnTo>
                <a:lnTo>
                  <a:pt x="2658631" y="1369195"/>
                </a:lnTo>
                <a:lnTo>
                  <a:pt x="0" y="1369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TextBox 20"/>
          <p:cNvSpPr txBox="1"/>
          <p:nvPr/>
        </p:nvSpPr>
        <p:spPr>
          <a:xfrm>
            <a:off x="7139899" y="8524295"/>
            <a:ext cx="4008201" cy="73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3"/>
              </a:lnSpc>
            </a:pPr>
            <a:r>
              <a:rPr lang="en-US" sz="4402">
                <a:solidFill>
                  <a:srgbClr val="191919"/>
                </a:solidFill>
                <a:latin typeface="Nunito"/>
                <a:ea typeface="Nunito"/>
                <a:cs typeface="Nunito"/>
                <a:sym typeface="Nunito"/>
              </a:rPr>
              <a:t>www.toggl.com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6" name="AutoShape 16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8" name="Freeform 18"/>
          <p:cNvSpPr/>
          <p:nvPr/>
        </p:nvSpPr>
        <p:spPr>
          <a:xfrm rot="5400000">
            <a:off x="4361124" y="4628419"/>
            <a:ext cx="2098663" cy="881439"/>
          </a:xfrm>
          <a:custGeom>
            <a:avLst/>
            <a:gdLst/>
            <a:ahLst/>
            <a:cxnLst/>
            <a:rect l="l" t="t" r="r" b="b"/>
            <a:pathLst>
              <a:path w="2098663" h="881439">
                <a:moveTo>
                  <a:pt x="0" y="0"/>
                </a:moveTo>
                <a:lnTo>
                  <a:pt x="2098663" y="0"/>
                </a:lnTo>
                <a:lnTo>
                  <a:pt x="2098663" y="881439"/>
                </a:lnTo>
                <a:lnTo>
                  <a:pt x="0" y="881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TextBox 19"/>
          <p:cNvSpPr txBox="1"/>
          <p:nvPr/>
        </p:nvSpPr>
        <p:spPr>
          <a:xfrm>
            <a:off x="3088992" y="1162050"/>
            <a:ext cx="1119905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Feladatok, eredmények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1022" y="3057222"/>
            <a:ext cx="15034996" cy="155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602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CLIENT - PROJECT-TASK</a:t>
            </a:r>
          </a:p>
          <a:p>
            <a:pPr marL="0" lvl="0" indent="0" algn="ctr">
              <a:lnSpc>
                <a:spcPts val="6020"/>
              </a:lnSpc>
            </a:pPr>
            <a:endParaRPr lang="en-US" sz="602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21" name="Freeform 21"/>
          <p:cNvSpPr/>
          <p:nvPr/>
        </p:nvSpPr>
        <p:spPr>
          <a:xfrm rot="5400000">
            <a:off x="8304397" y="4628419"/>
            <a:ext cx="2098663" cy="881439"/>
          </a:xfrm>
          <a:custGeom>
            <a:avLst/>
            <a:gdLst/>
            <a:ahLst/>
            <a:cxnLst/>
            <a:rect l="l" t="t" r="r" b="b"/>
            <a:pathLst>
              <a:path w="2098663" h="881439">
                <a:moveTo>
                  <a:pt x="0" y="0"/>
                </a:moveTo>
                <a:lnTo>
                  <a:pt x="2098663" y="0"/>
                </a:lnTo>
                <a:lnTo>
                  <a:pt x="2098663" y="881439"/>
                </a:lnTo>
                <a:lnTo>
                  <a:pt x="0" y="881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 rot="5400000">
            <a:off x="11423251" y="4628419"/>
            <a:ext cx="2098663" cy="881439"/>
          </a:xfrm>
          <a:custGeom>
            <a:avLst/>
            <a:gdLst/>
            <a:ahLst/>
            <a:cxnLst/>
            <a:rect l="l" t="t" r="r" b="b"/>
            <a:pathLst>
              <a:path w="2098663" h="881439">
                <a:moveTo>
                  <a:pt x="0" y="0"/>
                </a:moveTo>
                <a:lnTo>
                  <a:pt x="2098663" y="0"/>
                </a:lnTo>
                <a:lnTo>
                  <a:pt x="2098663" y="881439"/>
                </a:lnTo>
                <a:lnTo>
                  <a:pt x="0" y="881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TextBox 23"/>
          <p:cNvSpPr txBox="1"/>
          <p:nvPr/>
        </p:nvSpPr>
        <p:spPr>
          <a:xfrm>
            <a:off x="1836230" y="6724795"/>
            <a:ext cx="15034996" cy="155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602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PROJECT- FELADAT-RÉSZFELADAT</a:t>
            </a:r>
          </a:p>
          <a:p>
            <a:pPr marL="0" lvl="0" indent="0" algn="ctr">
              <a:lnSpc>
                <a:spcPts val="6020"/>
              </a:lnSpc>
            </a:pPr>
            <a:endParaRPr lang="en-US" sz="602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2251" y="3031646"/>
            <a:ext cx="13731123" cy="330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Mérj </a:t>
            </a:r>
            <a:r>
              <a:rPr lang="en-US" sz="8597" b="1">
                <a:solidFill>
                  <a:srgbClr val="DEC77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30 napig</a:t>
            </a:r>
            <a:r>
              <a:rPr lang="en-US" sz="8597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, és tisztán fogod látni, hol lenne érdemes változtatni!</a:t>
            </a:r>
          </a:p>
        </p:txBody>
      </p:sp>
      <p:sp>
        <p:nvSpPr>
          <p:cNvPr id="3" name="AutoShape 3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0" y="9718008"/>
            <a:ext cx="1828800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96943" y="3505802"/>
            <a:ext cx="12289924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Tudod,  hogy melyek a legfontosabb feladataid?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96943" y="3505802"/>
            <a:ext cx="12289924" cy="370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Tudod,  hogy melyek a legfontosabb feladataid?</a:t>
            </a:r>
          </a:p>
          <a:p>
            <a:pPr algn="ctr">
              <a:lnSpc>
                <a:spcPts val="7200"/>
              </a:lnSpc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Soroljuk fel az összeset!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764005" y="1627271"/>
          <a:ext cx="16293765" cy="4114800"/>
        </p:xfrm>
        <a:graphic>
          <a:graphicData uri="http://schemas.openxmlformats.org/drawingml/2006/table">
            <a:tbl>
              <a:tblPr/>
              <a:tblGrid>
                <a:gridCol w="10458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89705" y="650875"/>
            <a:ext cx="1889224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Feladat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57815" y="758156"/>
            <a:ext cx="307330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1.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27759" y="758156"/>
            <a:ext cx="409426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653897" y="758156"/>
            <a:ext cx="384572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3.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46643" y="758156"/>
            <a:ext cx="415082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4.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764005" y="1627271"/>
          <a:ext cx="16293765" cy="4114800"/>
        </p:xfrm>
        <a:graphic>
          <a:graphicData uri="http://schemas.openxmlformats.org/drawingml/2006/table">
            <a:tbl>
              <a:tblPr/>
              <a:tblGrid>
                <a:gridCol w="10458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048352"/>
            <a:ext cx="1623060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Szeretem (1-5)</a:t>
            </a:r>
          </a:p>
          <a:p>
            <a:pPr algn="l">
              <a:lnSpc>
                <a:spcPts val="5031"/>
              </a:lnSpc>
            </a:pPr>
            <a:endParaRPr lang="en-US" sz="4192" spc="419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5084" y="8944240"/>
            <a:ext cx="21031951" cy="2758722"/>
            <a:chOff x="0" y="0"/>
            <a:chExt cx="5034759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4759" cy="660400"/>
            </a:xfrm>
            <a:custGeom>
              <a:avLst/>
              <a:gdLst/>
              <a:ahLst/>
              <a:cxnLst/>
              <a:rect l="l" t="t" r="r" b="b"/>
              <a:pathLst>
                <a:path w="5034759" h="660400">
                  <a:moveTo>
                    <a:pt x="491029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10299" y="0"/>
                  </a:lnTo>
                  <a:cubicBezTo>
                    <a:pt x="4978879" y="0"/>
                    <a:pt x="5034759" y="55880"/>
                    <a:pt x="5034759" y="124460"/>
                  </a:cubicBezTo>
                  <a:lnTo>
                    <a:pt x="5034759" y="535940"/>
                  </a:lnTo>
                  <a:cubicBezTo>
                    <a:pt x="5034759" y="604520"/>
                    <a:pt x="4978879" y="660400"/>
                    <a:pt x="4910299" y="660400"/>
                  </a:cubicBez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Freeform 4"/>
          <p:cNvSpPr/>
          <p:nvPr/>
        </p:nvSpPr>
        <p:spPr>
          <a:xfrm>
            <a:off x="10149423" y="9326878"/>
            <a:ext cx="794262" cy="492200"/>
          </a:xfrm>
          <a:custGeom>
            <a:avLst/>
            <a:gdLst/>
            <a:ahLst/>
            <a:cxnLst/>
            <a:rect l="l" t="t" r="r" b="b"/>
            <a:pathLst>
              <a:path w="794262" h="492200">
                <a:moveTo>
                  <a:pt x="0" y="0"/>
                </a:moveTo>
                <a:lnTo>
                  <a:pt x="794262" y="0"/>
                </a:lnTo>
                <a:lnTo>
                  <a:pt x="794262" y="492200"/>
                </a:lnTo>
                <a:lnTo>
                  <a:pt x="0" y="49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260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-558569" y="938760"/>
            <a:ext cx="9384841" cy="9384841"/>
          </a:xfrm>
          <a:custGeom>
            <a:avLst/>
            <a:gdLst/>
            <a:ahLst/>
            <a:cxnLst/>
            <a:rect l="l" t="t" r="r" b="b"/>
            <a:pathLst>
              <a:path w="9384841" h="9384841">
                <a:moveTo>
                  <a:pt x="0" y="0"/>
                </a:moveTo>
                <a:lnTo>
                  <a:pt x="9384841" y="0"/>
                </a:lnTo>
                <a:lnTo>
                  <a:pt x="9384841" y="9384841"/>
                </a:lnTo>
                <a:lnTo>
                  <a:pt x="0" y="938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6" name="Group 6"/>
          <p:cNvGrpSpPr/>
          <p:nvPr/>
        </p:nvGrpSpPr>
        <p:grpSpPr>
          <a:xfrm>
            <a:off x="8826272" y="680223"/>
            <a:ext cx="6566569" cy="1171415"/>
            <a:chOff x="0" y="0"/>
            <a:chExt cx="1729467" cy="3085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9467" cy="308521"/>
            </a:xfrm>
            <a:custGeom>
              <a:avLst/>
              <a:gdLst/>
              <a:ahLst/>
              <a:cxnLst/>
              <a:rect l="l" t="t" r="r" b="b"/>
              <a:pathLst>
                <a:path w="1729467" h="308521">
                  <a:moveTo>
                    <a:pt x="0" y="0"/>
                  </a:moveTo>
                  <a:lnTo>
                    <a:pt x="1729467" y="0"/>
                  </a:lnTo>
                  <a:lnTo>
                    <a:pt x="1729467" y="308521"/>
                  </a:lnTo>
                  <a:lnTo>
                    <a:pt x="0" y="308521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729467" cy="298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53399" y="584973"/>
            <a:ext cx="12134601" cy="835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8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Ki vagyok én? </a:t>
            </a:r>
          </a:p>
          <a:p>
            <a:pPr algn="ctr">
              <a:lnSpc>
                <a:spcPts val="9648"/>
              </a:lnSpc>
            </a:pPr>
            <a:r>
              <a:rPr lang="en-US" sz="7200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Miért bízhatsz bennem?</a:t>
            </a:r>
          </a:p>
          <a:p>
            <a:pPr algn="ctr">
              <a:lnSpc>
                <a:spcPts val="6700"/>
              </a:lnSpc>
            </a:pPr>
            <a:endParaRPr lang="en-US" sz="7200">
              <a:solidFill>
                <a:srgbClr val="42424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+6 év gyakorlati tapasztalat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+500 mentorált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Család, gyerekek mellett építem a bizniszem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Mottóm: Élj, ragyogj, vezess!</a:t>
            </a: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288750" y="9076437"/>
            <a:ext cx="6502522" cy="993083"/>
            <a:chOff x="0" y="0"/>
            <a:chExt cx="8670029" cy="132411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8670029" cy="683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4"/>
                </a:lnSpc>
              </a:pPr>
              <a:r>
                <a:rPr lang="en-US" sz="3411" b="1">
                  <a:solidFill>
                    <a:srgbClr val="FFFFFF"/>
                  </a:solidFill>
                  <a:latin typeface="Poppins Medium Bold"/>
                  <a:ea typeface="Poppins Medium Bold"/>
                  <a:cs typeface="Poppins Medium Bold"/>
                  <a:sym typeface="Poppins Medium Bold"/>
                </a:rPr>
                <a:t>Email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88096"/>
              <a:ext cx="8670029" cy="636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12"/>
                </a:lnSpc>
              </a:pPr>
              <a:r>
                <a:rPr lang="en-US" sz="2865" spc="5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hello@botkaszilvi.hu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764005" y="1627271"/>
          <a:ext cx="16293765" cy="4114800"/>
        </p:xfrm>
        <a:graphic>
          <a:graphicData uri="http://schemas.openxmlformats.org/drawingml/2006/table">
            <a:tbl>
              <a:tblPr/>
              <a:tblGrid>
                <a:gridCol w="10458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048352"/>
            <a:ext cx="1623060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Szeretem (1-5)</a:t>
            </a:r>
          </a:p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Termel-e bevételt (I/N)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764005" y="1627271"/>
          <a:ext cx="16293765" cy="4114800"/>
        </p:xfrm>
        <a:graphic>
          <a:graphicData uri="http://schemas.openxmlformats.org/drawingml/2006/table">
            <a:tbl>
              <a:tblPr/>
              <a:tblGrid>
                <a:gridCol w="10458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048352"/>
            <a:ext cx="16230600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Szeretem (1-5)</a:t>
            </a:r>
          </a:p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Termel-e bevételt (I/N)</a:t>
            </a:r>
          </a:p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Muszáj/Akarom-e én?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764005" y="1627271"/>
          <a:ext cx="16293765" cy="4114800"/>
        </p:xfrm>
        <a:graphic>
          <a:graphicData uri="http://schemas.openxmlformats.org/drawingml/2006/table">
            <a:tbl>
              <a:tblPr/>
              <a:tblGrid>
                <a:gridCol w="10458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048352"/>
            <a:ext cx="16230600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Szeretem (1-5)</a:t>
            </a:r>
          </a:p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Termel-e bevételt (I/N)</a:t>
            </a:r>
          </a:p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Muszáj/Akarom-e én?</a:t>
            </a:r>
          </a:p>
          <a:p>
            <a:pPr marL="905172" lvl="1" indent="-452586" algn="l">
              <a:lnSpc>
                <a:spcPts val="5031"/>
              </a:lnSpc>
              <a:buAutoNum type="arabicPeriod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Ki tudja megcsinálni?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42378" y="898138"/>
            <a:ext cx="1119905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Feladatlista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9006" y="3198650"/>
            <a:ext cx="16997613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1"/>
              </a:lnSpc>
            </a:pPr>
            <a:r>
              <a:rPr lang="en-US" sz="4192" spc="4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Szeretem (4-5) és bevételt termel:</a:t>
            </a:r>
            <a:r>
              <a:rPr lang="en-US" sz="4192" spc="419">
                <a:solidFill>
                  <a:srgbClr val="DEC77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5031"/>
              </a:lnSpc>
            </a:pPr>
            <a:r>
              <a:rPr lang="en-US" sz="4192" b="1" spc="419">
                <a:solidFill>
                  <a:srgbClr val="DEC7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KULCSFELADAT!</a:t>
            </a:r>
          </a:p>
          <a:p>
            <a:pPr algn="l">
              <a:lnSpc>
                <a:spcPts val="5031"/>
              </a:lnSpc>
            </a:pPr>
            <a:endParaRPr lang="en-US" sz="4192" b="1" spc="419">
              <a:solidFill>
                <a:srgbClr val="DEC77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031"/>
              </a:lnSpc>
            </a:pPr>
            <a:r>
              <a:rPr lang="en-US" sz="4192" spc="4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 szeretem (1-2) és nem termel bevételt: </a:t>
            </a:r>
          </a:p>
          <a:p>
            <a:pPr algn="l">
              <a:lnSpc>
                <a:spcPts val="5031"/>
              </a:lnSpc>
            </a:pPr>
            <a:r>
              <a:rPr lang="en-US" sz="4192" spc="419">
                <a:solidFill>
                  <a:srgbClr val="DEC772"/>
                </a:solidFill>
                <a:latin typeface="Open Sans"/>
                <a:ea typeface="Open Sans"/>
                <a:cs typeface="Open Sans"/>
                <a:sym typeface="Open Sans"/>
              </a:rPr>
              <a:t>Minek csinálod? </a:t>
            </a:r>
            <a:r>
              <a:rPr lang="en-US" sz="4192" b="1" spc="419">
                <a:solidFill>
                  <a:srgbClr val="DEC7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DELEGÁLD!</a:t>
            </a:r>
          </a:p>
          <a:p>
            <a:pPr algn="l">
              <a:lnSpc>
                <a:spcPts val="5031"/>
              </a:lnSpc>
            </a:pPr>
            <a:endParaRPr lang="en-US" sz="4192" b="1" spc="419">
              <a:solidFill>
                <a:srgbClr val="DEC77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031"/>
              </a:lnSpc>
            </a:pPr>
            <a:endParaRPr lang="en-US" sz="4192" b="1" spc="419">
              <a:solidFill>
                <a:srgbClr val="DEC77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2251" y="4117496"/>
            <a:ext cx="13731123" cy="113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Tippek, módszerek</a:t>
            </a:r>
          </a:p>
        </p:txBody>
      </p:sp>
      <p:sp>
        <p:nvSpPr>
          <p:cNvPr id="3" name="AutoShape 3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0" y="9718008"/>
            <a:ext cx="1828800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96943" y="3473465"/>
            <a:ext cx="12289924" cy="279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Vidd haza, ami tetszik, és alakítsd úgy, ahogy NEKED jól működik!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3298450" y="786236"/>
            <a:ext cx="11691101" cy="702922"/>
            <a:chOff x="0" y="0"/>
            <a:chExt cx="3079138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9138" cy="185132"/>
            </a:xfrm>
            <a:custGeom>
              <a:avLst/>
              <a:gdLst/>
              <a:ahLst/>
              <a:cxnLst/>
              <a:rect l="l" t="t" r="r" b="b"/>
              <a:pathLst>
                <a:path w="3079138" h="185132">
                  <a:moveTo>
                    <a:pt x="0" y="0"/>
                  </a:moveTo>
                  <a:lnTo>
                    <a:pt x="3079138" y="0"/>
                  </a:lnTo>
                  <a:lnTo>
                    <a:pt x="3079138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3079138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173767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 produktivitás piramisa</a:t>
            </a:r>
          </a:p>
        </p:txBody>
      </p:sp>
      <p:sp>
        <p:nvSpPr>
          <p:cNvPr id="10" name="Freeform 10"/>
          <p:cNvSpPr/>
          <p:nvPr/>
        </p:nvSpPr>
        <p:spPr>
          <a:xfrm>
            <a:off x="4867729" y="1689755"/>
            <a:ext cx="7568545" cy="7568545"/>
          </a:xfrm>
          <a:custGeom>
            <a:avLst/>
            <a:gdLst/>
            <a:ahLst/>
            <a:cxnLst/>
            <a:rect l="l" t="t" r="r" b="b"/>
            <a:pathLst>
              <a:path w="7568545" h="7568545">
                <a:moveTo>
                  <a:pt x="0" y="0"/>
                </a:moveTo>
                <a:lnTo>
                  <a:pt x="7568544" y="0"/>
                </a:lnTo>
                <a:lnTo>
                  <a:pt x="7568544" y="7568545"/>
                </a:lnTo>
                <a:lnTo>
                  <a:pt x="0" y="756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14536946" y="1518305"/>
            <a:ext cx="228332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*Eben Pagan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7838" y="7795569"/>
            <a:ext cx="6708325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19"/>
              </a:lnSpc>
              <a:spcBef>
                <a:spcPct val="0"/>
              </a:spcBef>
            </a:pPr>
            <a:r>
              <a:rPr lang="en-US" sz="3999" u="none" strike="noStrike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Zéró/negatív értékű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97838" y="5921684"/>
            <a:ext cx="6708325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19"/>
              </a:lnSpc>
              <a:spcBef>
                <a:spcPct val="0"/>
              </a:spcBef>
            </a:pPr>
            <a:r>
              <a:rPr lang="en-US" sz="3999" u="none" strike="noStrike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Alacsony ft/óra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87743" y="4050665"/>
            <a:ext cx="6708325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19"/>
              </a:lnSpc>
              <a:spcBef>
                <a:spcPct val="0"/>
              </a:spcBef>
            </a:pPr>
            <a:r>
              <a:rPr lang="en-US" sz="3999" u="none" strike="noStrike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Magas ft/óra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67729" y="2176779"/>
            <a:ext cx="8167031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9"/>
              </a:lnSpc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Magas élettartam ÉRTÉK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3298450" y="1225879"/>
            <a:ext cx="11691101" cy="702922"/>
            <a:chOff x="0" y="0"/>
            <a:chExt cx="3079138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9138" cy="185132"/>
            </a:xfrm>
            <a:custGeom>
              <a:avLst/>
              <a:gdLst/>
              <a:ahLst/>
              <a:cxnLst/>
              <a:rect l="l" t="t" r="r" b="b"/>
              <a:pathLst>
                <a:path w="3079138" h="185132">
                  <a:moveTo>
                    <a:pt x="0" y="0"/>
                  </a:moveTo>
                  <a:lnTo>
                    <a:pt x="3079138" y="0"/>
                  </a:lnTo>
                  <a:lnTo>
                    <a:pt x="3079138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3079138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Vállalkozói időgazdálkodás rendszere</a:t>
            </a:r>
          </a:p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Dan Sullivan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90729" y="3208630"/>
            <a:ext cx="2868571" cy="2936427"/>
            <a:chOff x="0" y="0"/>
            <a:chExt cx="755508" cy="7733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09714" y="3208630"/>
            <a:ext cx="2868571" cy="2936427"/>
            <a:chOff x="0" y="0"/>
            <a:chExt cx="755508" cy="7733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3208630"/>
            <a:ext cx="2868571" cy="2936427"/>
            <a:chOff x="0" y="0"/>
            <a:chExt cx="755508" cy="7733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09046" y="5734899"/>
            <a:ext cx="2036857" cy="2467558"/>
          </a:xfrm>
          <a:custGeom>
            <a:avLst/>
            <a:gdLst/>
            <a:ahLst/>
            <a:cxnLst/>
            <a:rect l="l" t="t" r="r" b="b"/>
            <a:pathLst>
              <a:path w="2036857" h="2467558">
                <a:moveTo>
                  <a:pt x="0" y="0"/>
                </a:moveTo>
                <a:lnTo>
                  <a:pt x="2036857" y="0"/>
                </a:lnTo>
                <a:lnTo>
                  <a:pt x="2036857" y="2467558"/>
                </a:lnTo>
                <a:lnTo>
                  <a:pt x="0" y="246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8268151" y="5791385"/>
            <a:ext cx="1894441" cy="2384308"/>
          </a:xfrm>
          <a:custGeom>
            <a:avLst/>
            <a:gdLst/>
            <a:ahLst/>
            <a:cxnLst/>
            <a:rect l="l" t="t" r="r" b="b"/>
            <a:pathLst>
              <a:path w="1894441" h="2384308">
                <a:moveTo>
                  <a:pt x="0" y="0"/>
                </a:moveTo>
                <a:lnTo>
                  <a:pt x="1894442" y="0"/>
                </a:lnTo>
                <a:lnTo>
                  <a:pt x="1894442" y="2384308"/>
                </a:lnTo>
                <a:lnTo>
                  <a:pt x="0" y="2384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14474274" y="5806246"/>
            <a:ext cx="2701481" cy="2411072"/>
          </a:xfrm>
          <a:custGeom>
            <a:avLst/>
            <a:gdLst/>
            <a:ahLst/>
            <a:cxnLst/>
            <a:rect l="l" t="t" r="r" b="b"/>
            <a:pathLst>
              <a:path w="2701481" h="2411072">
                <a:moveTo>
                  <a:pt x="0" y="0"/>
                </a:moveTo>
                <a:lnTo>
                  <a:pt x="2701481" y="0"/>
                </a:lnTo>
                <a:lnTo>
                  <a:pt x="2701481" y="2411072"/>
                </a:lnTo>
                <a:lnTo>
                  <a:pt x="0" y="2411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TextBox 22"/>
          <p:cNvSpPr txBox="1"/>
          <p:nvPr/>
        </p:nvSpPr>
        <p:spPr>
          <a:xfrm>
            <a:off x="14393541" y="4005648"/>
            <a:ext cx="2865759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9"/>
              </a:lnSpc>
            </a:pPr>
            <a:r>
              <a:rPr lang="en-US" sz="3999" b="1" u="none" strike="noStrike" spc="3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SZABAD</a:t>
            </a:r>
          </a:p>
          <a:p>
            <a:pPr marL="0" lvl="0" indent="0" algn="ctr">
              <a:lnSpc>
                <a:spcPts val="5879"/>
              </a:lnSpc>
            </a:pPr>
            <a:r>
              <a:rPr lang="en-US" sz="3999" b="1" u="none" strike="noStrike" spc="3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(150)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3955" y="4274253"/>
            <a:ext cx="2865759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3999" b="1" spc="3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FÓKUSZ</a:t>
            </a:r>
          </a:p>
          <a:p>
            <a:pPr algn="ctr">
              <a:lnSpc>
                <a:spcPts val="9919"/>
              </a:lnSpc>
            </a:pPr>
            <a:r>
              <a:rPr lang="en-US" sz="3999" b="1" spc="3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(135)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09714" y="4072323"/>
            <a:ext cx="2865759" cy="128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9"/>
              </a:lnSpc>
            </a:pPr>
            <a:r>
              <a:rPr lang="en-US" sz="3999" b="1" u="none" strike="noStrike" spc="3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PUFFER</a:t>
            </a:r>
          </a:p>
          <a:p>
            <a:pPr marL="0" lvl="0" indent="0" algn="ctr">
              <a:lnSpc>
                <a:spcPts val="5119"/>
              </a:lnSpc>
            </a:pPr>
            <a:r>
              <a:rPr lang="en-US" sz="3999" b="1" u="none" strike="noStrike" spc="3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(80)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3393668" y="951559"/>
            <a:ext cx="11691101" cy="702922"/>
            <a:chOff x="0" y="0"/>
            <a:chExt cx="3079138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9138" cy="185132"/>
            </a:xfrm>
            <a:custGeom>
              <a:avLst/>
              <a:gdLst/>
              <a:ahLst/>
              <a:cxnLst/>
              <a:rect l="l" t="t" r="r" b="b"/>
              <a:pathLst>
                <a:path w="3079138" h="185132">
                  <a:moveTo>
                    <a:pt x="0" y="0"/>
                  </a:moveTo>
                  <a:lnTo>
                    <a:pt x="3079138" y="0"/>
                  </a:lnTo>
                  <a:lnTo>
                    <a:pt x="3079138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3079138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4489" y="430530"/>
            <a:ext cx="17966646" cy="156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Edd meg a békát!</a:t>
            </a:r>
          </a:p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Brian Tracy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874" y="2243455"/>
            <a:ext cx="2225361" cy="2282422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2508015" y="4395935"/>
            <a:ext cx="2948785" cy="4221735"/>
          </a:xfrm>
          <a:custGeom>
            <a:avLst/>
            <a:gdLst/>
            <a:ahLst/>
            <a:cxnLst/>
            <a:rect l="l" t="t" r="r" b="b"/>
            <a:pathLst>
              <a:path w="2948785" h="4221735">
                <a:moveTo>
                  <a:pt x="0" y="0"/>
                </a:moveTo>
                <a:lnTo>
                  <a:pt x="2948786" y="0"/>
                </a:lnTo>
                <a:lnTo>
                  <a:pt x="2948786" y="4221734"/>
                </a:lnTo>
                <a:lnTo>
                  <a:pt x="0" y="422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/>
          <p:cNvSpPr txBox="1"/>
          <p:nvPr/>
        </p:nvSpPr>
        <p:spPr>
          <a:xfrm>
            <a:off x="3236899" y="2825128"/>
            <a:ext cx="13474039" cy="1825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2881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"Az első dolog amit reggel csinálj meg, az legyen az, hogy megeszel egy békát, és töltheted tovább a napod azzal a pozitív tudattal, hogy a lehető legrosszabb dolog ami történhetett veled aznap, már biztosan mögötted van."</a:t>
            </a:r>
          </a:p>
          <a:p>
            <a:pPr algn="ctr">
              <a:lnSpc>
                <a:spcPts val="2594"/>
              </a:lnSpc>
            </a:pPr>
            <a:r>
              <a:rPr lang="en-US" sz="1852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(Mark Twain)</a:t>
            </a:r>
          </a:p>
        </p:txBody>
      </p:sp>
      <p:sp>
        <p:nvSpPr>
          <p:cNvPr id="13" name="Freeform 13"/>
          <p:cNvSpPr/>
          <p:nvPr/>
        </p:nvSpPr>
        <p:spPr>
          <a:xfrm>
            <a:off x="6351354" y="4915772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TextBox 14"/>
          <p:cNvSpPr txBox="1"/>
          <p:nvPr/>
        </p:nvSpPr>
        <p:spPr>
          <a:xfrm>
            <a:off x="7902780" y="4537784"/>
            <a:ext cx="6563874" cy="376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Jól indul a nap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Sikerélmény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Megkönnyebbülés</a:t>
            </a:r>
          </a:p>
        </p:txBody>
      </p:sp>
      <p:sp>
        <p:nvSpPr>
          <p:cNvPr id="15" name="Freeform 15"/>
          <p:cNvSpPr/>
          <p:nvPr/>
        </p:nvSpPr>
        <p:spPr>
          <a:xfrm>
            <a:off x="6351354" y="6225234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6351354" y="7721110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3298450" y="1225879"/>
            <a:ext cx="11691101" cy="702922"/>
            <a:chOff x="0" y="0"/>
            <a:chExt cx="3079138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9138" cy="185132"/>
            </a:xfrm>
            <a:custGeom>
              <a:avLst/>
              <a:gdLst/>
              <a:ahLst/>
              <a:cxnLst/>
              <a:rect l="l" t="t" r="r" b="b"/>
              <a:pathLst>
                <a:path w="3079138" h="185132">
                  <a:moveTo>
                    <a:pt x="0" y="0"/>
                  </a:moveTo>
                  <a:lnTo>
                    <a:pt x="3079138" y="0"/>
                  </a:lnTo>
                  <a:lnTo>
                    <a:pt x="3079138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3079138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Pomodoro</a:t>
            </a:r>
          </a:p>
        </p:txBody>
      </p:sp>
      <p:sp>
        <p:nvSpPr>
          <p:cNvPr id="10" name="Freeform 10"/>
          <p:cNvSpPr/>
          <p:nvPr/>
        </p:nvSpPr>
        <p:spPr>
          <a:xfrm>
            <a:off x="6834586" y="3832291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6834586" y="5141753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6834586" y="6637629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476939" y="3317591"/>
            <a:ext cx="5914121" cy="4731296"/>
          </a:xfrm>
          <a:custGeom>
            <a:avLst/>
            <a:gdLst/>
            <a:ahLst/>
            <a:cxnLst/>
            <a:rect l="l" t="t" r="r" b="b"/>
            <a:pathLst>
              <a:path w="5914121" h="4731296">
                <a:moveTo>
                  <a:pt x="0" y="0"/>
                </a:moveTo>
                <a:lnTo>
                  <a:pt x="5914120" y="0"/>
                </a:lnTo>
                <a:lnTo>
                  <a:pt x="5914120" y="4731297"/>
                </a:lnTo>
                <a:lnTo>
                  <a:pt x="0" y="4731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TextBox 14"/>
          <p:cNvSpPr txBox="1"/>
          <p:nvPr/>
        </p:nvSpPr>
        <p:spPr>
          <a:xfrm>
            <a:off x="8526546" y="3554196"/>
            <a:ext cx="8390820" cy="376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Stopperóra vagy applikáció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'25/50 fókusz - '5/10 szünet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Szünet tervezése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2378" y="898138"/>
            <a:ext cx="1119905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Menetrend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93199"/>
            <a:ext cx="16230600" cy="701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09:30-11:00 Hol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folyik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az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időd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?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Kulcsfeladatok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tippek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módszerek</a:t>
            </a:r>
            <a:endParaRPr lang="en-US" sz="4192" spc="419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11:00-11:10 </a:t>
            </a:r>
            <a:r>
              <a:rPr lang="en-US" sz="4192" spc="419" dirty="0" err="1">
                <a:solidFill>
                  <a:srgbClr val="F1C6BF"/>
                </a:solidFill>
                <a:latin typeface="Open Sans"/>
                <a:ea typeface="Open Sans"/>
                <a:cs typeface="Open Sans"/>
                <a:sym typeface="Open Sans"/>
              </a:rPr>
              <a:t>szünet</a:t>
            </a:r>
            <a:endParaRPr lang="en-US" sz="4192" spc="419" dirty="0">
              <a:solidFill>
                <a:srgbClr val="F1C6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11:10-12:30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Csinálj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időt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magadnak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!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Delegálás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energiamenedzsment</a:t>
            </a:r>
            <a:endParaRPr lang="en-US" sz="4192" spc="419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12:30-13:00</a:t>
            </a:r>
            <a:r>
              <a:rPr lang="en-US" sz="4192" spc="419" dirty="0">
                <a:solidFill>
                  <a:srgbClr val="F1C6BF"/>
                </a:solidFill>
                <a:latin typeface="Open Sans"/>
                <a:ea typeface="Open Sans"/>
                <a:cs typeface="Open Sans"/>
                <a:sym typeface="Open Sans"/>
              </a:rPr>
              <a:t>ebéd</a:t>
            </a:r>
          </a:p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13:00-14:00 Social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média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trendek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2025</a:t>
            </a:r>
          </a:p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14:00-14:10 </a:t>
            </a:r>
            <a:r>
              <a:rPr lang="en-US" sz="4192" spc="419" dirty="0" err="1">
                <a:solidFill>
                  <a:srgbClr val="F1C6BF"/>
                </a:solidFill>
                <a:latin typeface="Open Sans"/>
                <a:ea typeface="Open Sans"/>
                <a:cs typeface="Open Sans"/>
                <a:sym typeface="Open Sans"/>
              </a:rPr>
              <a:t>szünet</a:t>
            </a:r>
            <a:endParaRPr lang="en-US" sz="4192" spc="419" dirty="0">
              <a:solidFill>
                <a:srgbClr val="F1C6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05172" lvl="1" indent="-452586" algn="l">
              <a:lnSpc>
                <a:spcPts val="5031"/>
              </a:lnSpc>
              <a:buFont typeface="Arial"/>
              <a:buChar char="•"/>
            </a:pP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14:10-15:30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Időnyerő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tippek</a:t>
            </a:r>
            <a:r>
              <a:rPr lang="en-US" sz="4192" spc="419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192" spc="419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kérdezz-felelek</a:t>
            </a:r>
            <a:endParaRPr lang="en-US" sz="4192" spc="419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31"/>
              </a:lnSpc>
            </a:pPr>
            <a:endParaRPr lang="en-US" sz="4192" spc="419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31"/>
              </a:lnSpc>
            </a:pPr>
            <a:endParaRPr lang="en-US" sz="4192" spc="419"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DEC772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0" y="9718008"/>
            <a:ext cx="1828800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4224966" y="1225879"/>
            <a:ext cx="12643727" cy="702922"/>
            <a:chOff x="0" y="0"/>
            <a:chExt cx="3330035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30035" cy="185132"/>
            </a:xfrm>
            <a:custGeom>
              <a:avLst/>
              <a:gdLst/>
              <a:ahLst/>
              <a:cxnLst/>
              <a:rect l="l" t="t" r="r" b="b"/>
              <a:pathLst>
                <a:path w="3330035" h="185132">
                  <a:moveTo>
                    <a:pt x="0" y="0"/>
                  </a:moveTo>
                  <a:lnTo>
                    <a:pt x="3330035" y="0"/>
                  </a:lnTo>
                  <a:lnTo>
                    <a:pt x="3330035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3330035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24966" y="704850"/>
            <a:ext cx="12643727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Közlekedési lámpa</a:t>
            </a:r>
          </a:p>
          <a:p>
            <a:pPr algn="ctr">
              <a:lnSpc>
                <a:spcPts val="7200"/>
              </a:lnSpc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80155" y="209957"/>
            <a:ext cx="3888538" cy="53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79"/>
              </a:lnSpc>
            </a:pPr>
            <a:r>
              <a:rPr lang="en-US" sz="3128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*Botka-Ilyés Szilvi</a:t>
            </a:r>
          </a:p>
        </p:txBody>
      </p:sp>
      <p:sp>
        <p:nvSpPr>
          <p:cNvPr id="11" name="Freeform 11"/>
          <p:cNvSpPr/>
          <p:nvPr/>
        </p:nvSpPr>
        <p:spPr>
          <a:xfrm>
            <a:off x="4224966" y="2401733"/>
            <a:ext cx="12848972" cy="6812261"/>
          </a:xfrm>
          <a:custGeom>
            <a:avLst/>
            <a:gdLst/>
            <a:ahLst/>
            <a:cxnLst/>
            <a:rect l="l" t="t" r="r" b="b"/>
            <a:pathLst>
              <a:path w="12848972" h="6812261">
                <a:moveTo>
                  <a:pt x="0" y="0"/>
                </a:moveTo>
                <a:lnTo>
                  <a:pt x="12848971" y="0"/>
                </a:lnTo>
                <a:lnTo>
                  <a:pt x="12848971" y="6812261"/>
                </a:lnTo>
                <a:lnTo>
                  <a:pt x="0" y="681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443450" y="1882704"/>
            <a:ext cx="3337019" cy="1905842"/>
            <a:chOff x="0" y="0"/>
            <a:chExt cx="878886" cy="5019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8886" cy="501950"/>
            </a:xfrm>
            <a:custGeom>
              <a:avLst/>
              <a:gdLst/>
              <a:ahLst/>
              <a:cxnLst/>
              <a:rect l="l" t="t" r="r" b="b"/>
              <a:pathLst>
                <a:path w="878886" h="501950">
                  <a:moveTo>
                    <a:pt x="0" y="0"/>
                  </a:moveTo>
                  <a:lnTo>
                    <a:pt x="878886" y="0"/>
                  </a:lnTo>
                  <a:lnTo>
                    <a:pt x="878886" y="501950"/>
                  </a:lnTo>
                  <a:lnTo>
                    <a:pt x="0" y="501950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78886" cy="49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3450" y="4595428"/>
            <a:ext cx="3337019" cy="1905842"/>
            <a:chOff x="0" y="0"/>
            <a:chExt cx="878886" cy="5019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8886" cy="501950"/>
            </a:xfrm>
            <a:custGeom>
              <a:avLst/>
              <a:gdLst/>
              <a:ahLst/>
              <a:cxnLst/>
              <a:rect l="l" t="t" r="r" b="b"/>
              <a:pathLst>
                <a:path w="878886" h="501950">
                  <a:moveTo>
                    <a:pt x="0" y="0"/>
                  </a:moveTo>
                  <a:lnTo>
                    <a:pt x="878886" y="0"/>
                  </a:lnTo>
                  <a:lnTo>
                    <a:pt x="878886" y="501950"/>
                  </a:lnTo>
                  <a:lnTo>
                    <a:pt x="0" y="50195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878886" cy="49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43450" y="7308152"/>
            <a:ext cx="3337019" cy="1905842"/>
            <a:chOff x="0" y="0"/>
            <a:chExt cx="878886" cy="5019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8886" cy="501950"/>
            </a:xfrm>
            <a:custGeom>
              <a:avLst/>
              <a:gdLst/>
              <a:ahLst/>
              <a:cxnLst/>
              <a:rect l="l" t="t" r="r" b="b"/>
              <a:pathLst>
                <a:path w="878886" h="501950">
                  <a:moveTo>
                    <a:pt x="0" y="0"/>
                  </a:moveTo>
                  <a:lnTo>
                    <a:pt x="878886" y="0"/>
                  </a:lnTo>
                  <a:lnTo>
                    <a:pt x="878886" y="501950"/>
                  </a:lnTo>
                  <a:lnTo>
                    <a:pt x="0" y="50195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878886" cy="49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43450" y="2128105"/>
            <a:ext cx="333701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NEM ÉREK RÁ/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NEM AKAROK MUNKÁVAL FOGLALKOZNI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3450" y="4833974"/>
            <a:ext cx="333701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APRÓBB FELADATOK, AHOVA NEM KELL TELJES FÓKUSZ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3450" y="7768095"/>
            <a:ext cx="33370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TELJES FÓKUSZ, CSAK MUNKA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5131365" y="801031"/>
            <a:ext cx="8292200" cy="702922"/>
            <a:chOff x="0" y="0"/>
            <a:chExt cx="2183954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3954" cy="185132"/>
            </a:xfrm>
            <a:custGeom>
              <a:avLst/>
              <a:gdLst/>
              <a:ahLst/>
              <a:cxnLst/>
              <a:rect l="l" t="t" r="r" b="b"/>
              <a:pathLst>
                <a:path w="2183954" h="185132">
                  <a:moveTo>
                    <a:pt x="0" y="0"/>
                  </a:moveTo>
                  <a:lnTo>
                    <a:pt x="2183954" y="0"/>
                  </a:lnTo>
                  <a:lnTo>
                    <a:pt x="2183954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2183954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4489" y="2402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Közlekedési lámpa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36659" y="962025"/>
            <a:ext cx="3888538" cy="53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9"/>
              </a:lnSpc>
            </a:pPr>
            <a:r>
              <a:rPr lang="en-US" sz="3128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*Botka-Ilyés Szilvi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43450" y="1882704"/>
            <a:ext cx="3337019" cy="1905842"/>
            <a:chOff x="0" y="0"/>
            <a:chExt cx="878886" cy="501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8886" cy="501950"/>
            </a:xfrm>
            <a:custGeom>
              <a:avLst/>
              <a:gdLst/>
              <a:ahLst/>
              <a:cxnLst/>
              <a:rect l="l" t="t" r="r" b="b"/>
              <a:pathLst>
                <a:path w="878886" h="501950">
                  <a:moveTo>
                    <a:pt x="0" y="0"/>
                  </a:moveTo>
                  <a:lnTo>
                    <a:pt x="878886" y="0"/>
                  </a:lnTo>
                  <a:lnTo>
                    <a:pt x="878886" y="501950"/>
                  </a:lnTo>
                  <a:lnTo>
                    <a:pt x="0" y="501950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878886" cy="49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3450" y="4595428"/>
            <a:ext cx="3337019" cy="1905842"/>
            <a:chOff x="0" y="0"/>
            <a:chExt cx="878886" cy="501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8886" cy="501950"/>
            </a:xfrm>
            <a:custGeom>
              <a:avLst/>
              <a:gdLst/>
              <a:ahLst/>
              <a:cxnLst/>
              <a:rect l="l" t="t" r="r" b="b"/>
              <a:pathLst>
                <a:path w="878886" h="501950">
                  <a:moveTo>
                    <a:pt x="0" y="0"/>
                  </a:moveTo>
                  <a:lnTo>
                    <a:pt x="878886" y="0"/>
                  </a:lnTo>
                  <a:lnTo>
                    <a:pt x="878886" y="501950"/>
                  </a:lnTo>
                  <a:lnTo>
                    <a:pt x="0" y="50195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878886" cy="49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43450" y="7308152"/>
            <a:ext cx="3337019" cy="1905842"/>
            <a:chOff x="0" y="0"/>
            <a:chExt cx="878886" cy="501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8886" cy="501950"/>
            </a:xfrm>
            <a:custGeom>
              <a:avLst/>
              <a:gdLst/>
              <a:ahLst/>
              <a:cxnLst/>
              <a:rect l="l" t="t" r="r" b="b"/>
              <a:pathLst>
                <a:path w="878886" h="501950">
                  <a:moveTo>
                    <a:pt x="0" y="0"/>
                  </a:moveTo>
                  <a:lnTo>
                    <a:pt x="878886" y="0"/>
                  </a:lnTo>
                  <a:lnTo>
                    <a:pt x="878886" y="501950"/>
                  </a:lnTo>
                  <a:lnTo>
                    <a:pt x="0" y="50195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878886" cy="49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3450" y="2128105"/>
            <a:ext cx="333701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NEM ÉREK RÁ/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NEM AKAROK MUNKÁVAL FOGLALKOZNI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3450" y="4833974"/>
            <a:ext cx="333701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APRÓBB FELADATOK, AHOVA NEM KELL TELJES FÓKUSZ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3450" y="7768095"/>
            <a:ext cx="33370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TELJES FÓKUSZ, CSAK MUNKA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689946" y="7905420"/>
            <a:ext cx="8307595" cy="1031406"/>
            <a:chOff x="0" y="0"/>
            <a:chExt cx="2188009" cy="2716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88009" cy="271646"/>
            </a:xfrm>
            <a:custGeom>
              <a:avLst/>
              <a:gdLst/>
              <a:ahLst/>
              <a:cxnLst/>
              <a:rect l="l" t="t" r="r" b="b"/>
              <a:pathLst>
                <a:path w="2188009" h="271646">
                  <a:moveTo>
                    <a:pt x="0" y="0"/>
                  </a:moveTo>
                  <a:lnTo>
                    <a:pt x="2188009" y="0"/>
                  </a:lnTo>
                  <a:lnTo>
                    <a:pt x="2188009" y="271646"/>
                  </a:lnTo>
                  <a:lnTo>
                    <a:pt x="0" y="271646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2188009" cy="262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613032" y="2800404"/>
            <a:ext cx="2384509" cy="5105015"/>
            <a:chOff x="0" y="0"/>
            <a:chExt cx="628019" cy="13445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28019" cy="1344531"/>
            </a:xfrm>
            <a:custGeom>
              <a:avLst/>
              <a:gdLst/>
              <a:ahLst/>
              <a:cxnLst/>
              <a:rect l="l" t="t" r="r" b="b"/>
              <a:pathLst>
                <a:path w="628019" h="1344531">
                  <a:moveTo>
                    <a:pt x="0" y="0"/>
                  </a:moveTo>
                  <a:lnTo>
                    <a:pt x="628019" y="0"/>
                  </a:lnTo>
                  <a:lnTo>
                    <a:pt x="628019" y="1344531"/>
                  </a:lnTo>
                  <a:lnTo>
                    <a:pt x="0" y="1344531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628019" cy="1335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87764" y="2800404"/>
            <a:ext cx="5825267" cy="968947"/>
            <a:chOff x="0" y="0"/>
            <a:chExt cx="1534227" cy="25519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34227" cy="255196"/>
            </a:xfrm>
            <a:custGeom>
              <a:avLst/>
              <a:gdLst/>
              <a:ahLst/>
              <a:cxnLst/>
              <a:rect l="l" t="t" r="r" b="b"/>
              <a:pathLst>
                <a:path w="1534227" h="255196">
                  <a:moveTo>
                    <a:pt x="0" y="0"/>
                  </a:moveTo>
                  <a:lnTo>
                    <a:pt x="1534227" y="0"/>
                  </a:lnTo>
                  <a:lnTo>
                    <a:pt x="1534227" y="255196"/>
                  </a:lnTo>
                  <a:lnTo>
                    <a:pt x="0" y="255196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1534227" cy="2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787764" y="3769351"/>
            <a:ext cx="5825267" cy="1047021"/>
            <a:chOff x="0" y="0"/>
            <a:chExt cx="1534227" cy="27575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34227" cy="275759"/>
            </a:xfrm>
            <a:custGeom>
              <a:avLst/>
              <a:gdLst/>
              <a:ahLst/>
              <a:cxnLst/>
              <a:rect l="l" t="t" r="r" b="b"/>
              <a:pathLst>
                <a:path w="1534227" h="275759">
                  <a:moveTo>
                    <a:pt x="0" y="0"/>
                  </a:moveTo>
                  <a:lnTo>
                    <a:pt x="1534227" y="0"/>
                  </a:lnTo>
                  <a:lnTo>
                    <a:pt x="1534227" y="275759"/>
                  </a:lnTo>
                  <a:lnTo>
                    <a:pt x="0" y="275759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9525"/>
              <a:ext cx="1534227" cy="26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787764" y="4884464"/>
            <a:ext cx="5825267" cy="968947"/>
            <a:chOff x="0" y="0"/>
            <a:chExt cx="1534227" cy="25519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34227" cy="255196"/>
            </a:xfrm>
            <a:custGeom>
              <a:avLst/>
              <a:gdLst/>
              <a:ahLst/>
              <a:cxnLst/>
              <a:rect l="l" t="t" r="r" b="b"/>
              <a:pathLst>
                <a:path w="1534227" h="255196">
                  <a:moveTo>
                    <a:pt x="0" y="0"/>
                  </a:moveTo>
                  <a:lnTo>
                    <a:pt x="1534227" y="0"/>
                  </a:lnTo>
                  <a:lnTo>
                    <a:pt x="1534227" y="255196"/>
                  </a:lnTo>
                  <a:lnTo>
                    <a:pt x="0" y="255196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525"/>
              <a:ext cx="1534227" cy="2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787764" y="6872201"/>
            <a:ext cx="5825267" cy="1033219"/>
            <a:chOff x="0" y="0"/>
            <a:chExt cx="1534227" cy="27212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534227" cy="272123"/>
            </a:xfrm>
            <a:custGeom>
              <a:avLst/>
              <a:gdLst/>
              <a:ahLst/>
              <a:cxnLst/>
              <a:rect l="l" t="t" r="r" b="b"/>
              <a:pathLst>
                <a:path w="1534227" h="272123">
                  <a:moveTo>
                    <a:pt x="0" y="0"/>
                  </a:moveTo>
                  <a:lnTo>
                    <a:pt x="1534227" y="0"/>
                  </a:lnTo>
                  <a:lnTo>
                    <a:pt x="1534227" y="272123"/>
                  </a:lnTo>
                  <a:lnTo>
                    <a:pt x="0" y="272123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9525"/>
              <a:ext cx="1534227" cy="26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787764" y="5853411"/>
            <a:ext cx="5825267" cy="1018790"/>
            <a:chOff x="0" y="0"/>
            <a:chExt cx="1534227" cy="26832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34227" cy="268323"/>
            </a:xfrm>
            <a:custGeom>
              <a:avLst/>
              <a:gdLst/>
              <a:ahLst/>
              <a:cxnLst/>
              <a:rect l="l" t="t" r="r" b="b"/>
              <a:pathLst>
                <a:path w="1534227" h="268323">
                  <a:moveTo>
                    <a:pt x="0" y="0"/>
                  </a:moveTo>
                  <a:lnTo>
                    <a:pt x="1534227" y="0"/>
                  </a:lnTo>
                  <a:lnTo>
                    <a:pt x="1534227" y="268323"/>
                  </a:lnTo>
                  <a:lnTo>
                    <a:pt x="0" y="268323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9525"/>
              <a:ext cx="1534227" cy="258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aphicFrame>
        <p:nvGraphicFramePr>
          <p:cNvPr id="44" name="Table 44"/>
          <p:cNvGraphicFramePr>
            <a:graphicFrameLocks noGrp="1"/>
          </p:cNvGraphicFramePr>
          <p:nvPr/>
        </p:nvGraphicFramePr>
        <p:xfrm>
          <a:off x="4557389" y="1764501"/>
          <a:ext cx="9440152" cy="7172326"/>
        </p:xfrm>
        <a:graphic>
          <a:graphicData uri="http://schemas.openxmlformats.org/drawingml/2006/table">
            <a:tbl>
              <a:tblPr/>
              <a:tblGrid>
                <a:gridCol w="118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00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Hétfő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Kedd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Szerd.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Csüt.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Pént.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Szom.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Vas.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6-7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7-9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9-16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16-18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18-20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20-22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4908755" y="1225879"/>
            <a:ext cx="8394643" cy="702922"/>
            <a:chOff x="0" y="0"/>
            <a:chExt cx="2210935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10935" cy="185132"/>
            </a:xfrm>
            <a:custGeom>
              <a:avLst/>
              <a:gdLst/>
              <a:ahLst/>
              <a:cxnLst/>
              <a:rect l="l" t="t" r="r" b="b"/>
              <a:pathLst>
                <a:path w="2210935" h="185132">
                  <a:moveTo>
                    <a:pt x="0" y="0"/>
                  </a:moveTo>
                  <a:lnTo>
                    <a:pt x="2210935" y="0"/>
                  </a:lnTo>
                  <a:lnTo>
                    <a:pt x="2210935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2210935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Egyéb módszerek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677" y="2299849"/>
            <a:ext cx="17935024" cy="42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Sprint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GTD (David Allen - csip-csup először)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RPM (Tony Robbins)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Kanban-tábla (kék-piros-sárga-zöld)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Tömbösítés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4503" y="4662837"/>
            <a:ext cx="10438993" cy="113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SZÜNET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72574" y="312905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70419" y="1225879"/>
            <a:ext cx="9875981" cy="702922"/>
            <a:chOff x="0" y="0"/>
            <a:chExt cx="2601081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1081" cy="185132"/>
            </a:xfrm>
            <a:custGeom>
              <a:avLst/>
              <a:gdLst/>
              <a:ahLst/>
              <a:cxnLst/>
              <a:rect l="l" t="t" r="r" b="b"/>
              <a:pathLst>
                <a:path w="2601081" h="185132">
                  <a:moveTo>
                    <a:pt x="0" y="0"/>
                  </a:moveTo>
                  <a:lnTo>
                    <a:pt x="2601081" y="0"/>
                  </a:lnTo>
                  <a:lnTo>
                    <a:pt x="260108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60108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Delegálás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98450" y="1345185"/>
            <a:ext cx="1169110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"Vedd meg a szabadságodat!"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6" name="AutoShape 16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1896" y="829213"/>
            <a:ext cx="13322003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Hány kalapot viselsz jelenleg?</a:t>
            </a:r>
          </a:p>
          <a:p>
            <a:pPr marL="0" lvl="0" indent="0" algn="ctr">
              <a:lnSpc>
                <a:spcPts val="7200"/>
              </a:lnSpc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221843" y="2951372"/>
            <a:ext cx="15080051" cy="983306"/>
            <a:chOff x="0" y="0"/>
            <a:chExt cx="20106735" cy="13110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620559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239335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0858110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4476885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8095660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4448" y="5085620"/>
            <a:ext cx="15080051" cy="983306"/>
            <a:chOff x="0" y="0"/>
            <a:chExt cx="20106735" cy="13110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620559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7239335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0858110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4476885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8095660" y="0"/>
              <a:ext cx="2011075" cy="1311075"/>
            </a:xfrm>
            <a:custGeom>
              <a:avLst/>
              <a:gdLst/>
              <a:ahLst/>
              <a:cxnLst/>
              <a:rect l="l" t="t" r="r" b="b"/>
              <a:pathLst>
                <a:path w="2011075" h="1311075">
                  <a:moveTo>
                    <a:pt x="0" y="0"/>
                  </a:moveTo>
                  <a:lnTo>
                    <a:pt x="2011075" y="0"/>
                  </a:lnTo>
                  <a:lnTo>
                    <a:pt x="2011075" y="1311075"/>
                  </a:lnTo>
                  <a:lnTo>
                    <a:pt x="0" y="1311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3" name="Freeform 33"/>
          <p:cNvSpPr/>
          <p:nvPr/>
        </p:nvSpPr>
        <p:spPr>
          <a:xfrm>
            <a:off x="1955119" y="7249108"/>
            <a:ext cx="1919117" cy="858805"/>
          </a:xfrm>
          <a:custGeom>
            <a:avLst/>
            <a:gdLst/>
            <a:ahLst/>
            <a:cxnLst/>
            <a:rect l="l" t="t" r="r" b="b"/>
            <a:pathLst>
              <a:path w="1919117" h="858805">
                <a:moveTo>
                  <a:pt x="0" y="0"/>
                </a:moveTo>
                <a:lnTo>
                  <a:pt x="1919118" y="0"/>
                </a:lnTo>
                <a:lnTo>
                  <a:pt x="1919118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4" name="Freeform 34"/>
          <p:cNvSpPr/>
          <p:nvPr/>
        </p:nvSpPr>
        <p:spPr>
          <a:xfrm>
            <a:off x="4697287" y="7249108"/>
            <a:ext cx="1919117" cy="858805"/>
          </a:xfrm>
          <a:custGeom>
            <a:avLst/>
            <a:gdLst/>
            <a:ahLst/>
            <a:cxnLst/>
            <a:rect l="l" t="t" r="r" b="b"/>
            <a:pathLst>
              <a:path w="1919117" h="858805">
                <a:moveTo>
                  <a:pt x="0" y="0"/>
                </a:moveTo>
                <a:lnTo>
                  <a:pt x="1919117" y="0"/>
                </a:lnTo>
                <a:lnTo>
                  <a:pt x="1919117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5" name="Freeform 35"/>
          <p:cNvSpPr/>
          <p:nvPr/>
        </p:nvSpPr>
        <p:spPr>
          <a:xfrm>
            <a:off x="7437535" y="7210107"/>
            <a:ext cx="1919117" cy="858805"/>
          </a:xfrm>
          <a:custGeom>
            <a:avLst/>
            <a:gdLst/>
            <a:ahLst/>
            <a:cxnLst/>
            <a:rect l="l" t="t" r="r" b="b"/>
            <a:pathLst>
              <a:path w="1919117" h="858805">
                <a:moveTo>
                  <a:pt x="0" y="0"/>
                </a:moveTo>
                <a:lnTo>
                  <a:pt x="1919117" y="0"/>
                </a:lnTo>
                <a:lnTo>
                  <a:pt x="1919117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6" name="Freeform 36"/>
          <p:cNvSpPr/>
          <p:nvPr/>
        </p:nvSpPr>
        <p:spPr>
          <a:xfrm>
            <a:off x="10174857" y="7249108"/>
            <a:ext cx="1919117" cy="858805"/>
          </a:xfrm>
          <a:custGeom>
            <a:avLst/>
            <a:gdLst/>
            <a:ahLst/>
            <a:cxnLst/>
            <a:rect l="l" t="t" r="r" b="b"/>
            <a:pathLst>
              <a:path w="1919117" h="858805">
                <a:moveTo>
                  <a:pt x="0" y="0"/>
                </a:moveTo>
                <a:lnTo>
                  <a:pt x="1919117" y="0"/>
                </a:lnTo>
                <a:lnTo>
                  <a:pt x="1919117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7" name="Freeform 37"/>
          <p:cNvSpPr/>
          <p:nvPr/>
        </p:nvSpPr>
        <p:spPr>
          <a:xfrm>
            <a:off x="12912179" y="7249108"/>
            <a:ext cx="1919117" cy="858805"/>
          </a:xfrm>
          <a:custGeom>
            <a:avLst/>
            <a:gdLst/>
            <a:ahLst/>
            <a:cxnLst/>
            <a:rect l="l" t="t" r="r" b="b"/>
            <a:pathLst>
              <a:path w="1919117" h="858805">
                <a:moveTo>
                  <a:pt x="0" y="0"/>
                </a:moveTo>
                <a:lnTo>
                  <a:pt x="1919117" y="0"/>
                </a:lnTo>
                <a:lnTo>
                  <a:pt x="1919117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8" name="Freeform 38"/>
          <p:cNvSpPr/>
          <p:nvPr/>
        </p:nvSpPr>
        <p:spPr>
          <a:xfrm>
            <a:off x="15649501" y="7210107"/>
            <a:ext cx="1919117" cy="858805"/>
          </a:xfrm>
          <a:custGeom>
            <a:avLst/>
            <a:gdLst/>
            <a:ahLst/>
            <a:cxnLst/>
            <a:rect l="l" t="t" r="r" b="b"/>
            <a:pathLst>
              <a:path w="1919117" h="858805">
                <a:moveTo>
                  <a:pt x="0" y="0"/>
                </a:moveTo>
                <a:lnTo>
                  <a:pt x="1919117" y="0"/>
                </a:lnTo>
                <a:lnTo>
                  <a:pt x="1919117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6" name="AutoShape 16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82998" y="633465"/>
            <a:ext cx="13322003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Hány kalapot viselsz jelenleg?</a:t>
            </a:r>
          </a:p>
          <a:p>
            <a:pPr marL="0" lvl="0" indent="0" algn="ctr">
              <a:lnSpc>
                <a:spcPts val="7200"/>
              </a:lnSpc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8162" y="1932940"/>
            <a:ext cx="17259300" cy="732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Tulajdonos/Vállalkozó/Manager/Ügyvezető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Titkárnő/Asszisztens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Ügyfélszolgálatos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Pénzügyes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Marketinges (hirdetés, szövegírás, web, social-média)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Értékesítő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Szakértő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Informatikus</a:t>
            </a:r>
          </a:p>
          <a:p>
            <a:pPr marL="863599" lvl="1" indent="-431800" algn="l">
              <a:lnSpc>
                <a:spcPts val="651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Otthoni szerepek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96943" y="2510843"/>
            <a:ext cx="12289924" cy="370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 </a:t>
            </a:r>
            <a:r>
              <a:rPr lang="en-US" sz="7200" b="1">
                <a:solidFill>
                  <a:srgbClr val="DEC77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kikkel </a:t>
            </a:r>
          </a:p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dolgozol/dolgoztál eddig? </a:t>
            </a:r>
          </a:p>
          <a:p>
            <a:pPr algn="ctr">
              <a:lnSpc>
                <a:spcPts val="7200"/>
              </a:lnSpc>
            </a:pPr>
            <a:endParaRPr lang="en-US" sz="7200" b="1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Sorold fel név szerint!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99038" y="1531885"/>
            <a:ext cx="12289924" cy="553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Milyen a </a:t>
            </a:r>
          </a:p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DEC77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legjobb vagy legrosszabb</a:t>
            </a:r>
            <a:r>
              <a:rPr lang="en-US" sz="7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munkatársad/alvállalkozód?</a:t>
            </a:r>
          </a:p>
          <a:p>
            <a:pPr algn="ctr">
              <a:lnSpc>
                <a:spcPts val="7200"/>
              </a:lnSpc>
            </a:pPr>
            <a:endParaRPr lang="en-US" sz="7200" b="1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Úgy ird le, mint az ideális ügyfeledet!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239529" y="1028700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239529" y="2338162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417160" y="3756942"/>
            <a:ext cx="506556" cy="896559"/>
          </a:xfrm>
          <a:custGeom>
            <a:avLst/>
            <a:gdLst/>
            <a:ahLst/>
            <a:cxnLst/>
            <a:rect l="l" t="t" r="r" b="b"/>
            <a:pathLst>
              <a:path w="506556" h="896559">
                <a:moveTo>
                  <a:pt x="0" y="0"/>
                </a:moveTo>
                <a:lnTo>
                  <a:pt x="506556" y="0"/>
                </a:lnTo>
                <a:lnTo>
                  <a:pt x="506556" y="896560"/>
                </a:lnTo>
                <a:lnTo>
                  <a:pt x="0" y="896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17844" y="652263"/>
            <a:ext cx="5386786" cy="376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Mit?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Kinek?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Hogyan?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6026608" y="1225879"/>
            <a:ext cx="6234784" cy="702922"/>
            <a:chOff x="0" y="0"/>
            <a:chExt cx="1642083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2083" cy="185132"/>
            </a:xfrm>
            <a:custGeom>
              <a:avLst/>
              <a:gdLst/>
              <a:ahLst/>
              <a:cxnLst/>
              <a:rect l="l" t="t" r="r" b="b"/>
              <a:pathLst>
                <a:path w="1642083" h="185132">
                  <a:moveTo>
                    <a:pt x="0" y="0"/>
                  </a:moveTo>
                  <a:lnTo>
                    <a:pt x="1642083" y="0"/>
                  </a:lnTo>
                  <a:lnTo>
                    <a:pt x="164208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64208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fontos?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0033" y="1862126"/>
            <a:ext cx="14723744" cy="336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endParaRPr/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pénz</a:t>
            </a: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853409" y="765844"/>
            <a:ext cx="1931522" cy="1977212"/>
            <a:chOff x="0" y="0"/>
            <a:chExt cx="755508" cy="7733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92F57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861810" y="765844"/>
            <a:ext cx="1931522" cy="1977212"/>
            <a:chOff x="0" y="0"/>
            <a:chExt cx="755508" cy="7733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65637" y="765844"/>
            <a:ext cx="1931522" cy="1977212"/>
            <a:chOff x="0" y="0"/>
            <a:chExt cx="755508" cy="7733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57609" y="765844"/>
            <a:ext cx="1931522" cy="1977212"/>
            <a:chOff x="0" y="0"/>
            <a:chExt cx="755508" cy="7733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851731" y="765844"/>
            <a:ext cx="1931522" cy="1977212"/>
            <a:chOff x="0" y="0"/>
            <a:chExt cx="755508" cy="7733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A280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rot="8673582">
            <a:off x="5023941" y="2832240"/>
            <a:ext cx="166190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0" name="AutoShape 30"/>
          <p:cNvSpPr/>
          <p:nvPr/>
        </p:nvSpPr>
        <p:spPr>
          <a:xfrm rot="5400000">
            <a:off x="6359995" y="2841793"/>
            <a:ext cx="98276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1" name="AutoShape 31"/>
          <p:cNvSpPr/>
          <p:nvPr/>
        </p:nvSpPr>
        <p:spPr>
          <a:xfrm rot="2233905">
            <a:off x="7012517" y="2841793"/>
            <a:ext cx="156163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2" name="AutoShape 32"/>
          <p:cNvSpPr/>
          <p:nvPr/>
        </p:nvSpPr>
        <p:spPr>
          <a:xfrm rot="8673582">
            <a:off x="4908251" y="5070211"/>
            <a:ext cx="166190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3" name="AutoShape 33"/>
          <p:cNvSpPr/>
          <p:nvPr/>
        </p:nvSpPr>
        <p:spPr>
          <a:xfrm rot="5400000">
            <a:off x="6244305" y="5079763"/>
            <a:ext cx="98276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4" name="AutoShape 34"/>
          <p:cNvSpPr/>
          <p:nvPr/>
        </p:nvSpPr>
        <p:spPr>
          <a:xfrm rot="2233905">
            <a:off x="6896827" y="5079763"/>
            <a:ext cx="156163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5" name="AutoShape 35"/>
          <p:cNvSpPr/>
          <p:nvPr/>
        </p:nvSpPr>
        <p:spPr>
          <a:xfrm rot="8673582">
            <a:off x="4939061" y="6772947"/>
            <a:ext cx="166190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6" name="AutoShape 36"/>
          <p:cNvSpPr/>
          <p:nvPr/>
        </p:nvSpPr>
        <p:spPr>
          <a:xfrm rot="2233905">
            <a:off x="6927638" y="6782499"/>
            <a:ext cx="156163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hu-HU"/>
          </a:p>
        </p:txBody>
      </p:sp>
      <p:sp>
        <p:nvSpPr>
          <p:cNvPr id="37" name="Freeform 37"/>
          <p:cNvSpPr/>
          <p:nvPr/>
        </p:nvSpPr>
        <p:spPr>
          <a:xfrm rot="1895339">
            <a:off x="12233980" y="6046692"/>
            <a:ext cx="3419475" cy="2940748"/>
          </a:xfrm>
          <a:custGeom>
            <a:avLst/>
            <a:gdLst/>
            <a:ahLst/>
            <a:cxnLst/>
            <a:rect l="l" t="t" r="r" b="b"/>
            <a:pathLst>
              <a:path w="3419475" h="2940748">
                <a:moveTo>
                  <a:pt x="0" y="0"/>
                </a:moveTo>
                <a:lnTo>
                  <a:pt x="3419475" y="0"/>
                </a:lnTo>
                <a:lnTo>
                  <a:pt x="3419475" y="2940748"/>
                </a:lnTo>
                <a:lnTo>
                  <a:pt x="0" y="294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8" name="TextBox 38"/>
          <p:cNvSpPr txBox="1"/>
          <p:nvPr/>
        </p:nvSpPr>
        <p:spPr>
          <a:xfrm>
            <a:off x="2860965" y="1336803"/>
            <a:ext cx="1931522" cy="57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SZAKTUDÁS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859287" y="1336803"/>
            <a:ext cx="1931522" cy="57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MARKETING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55087" y="1336803"/>
            <a:ext cx="1931522" cy="57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ADMIN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55932" y="1336803"/>
            <a:ext cx="1931522" cy="57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PÉNZÜGY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44729" y="1336803"/>
            <a:ext cx="1931522" cy="57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EGYÉB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95468" y="1601683"/>
            <a:ext cx="1941047" cy="372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</a:pPr>
            <a:r>
              <a:rPr lang="en-US" sz="2879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Területek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27379" y="3526044"/>
            <a:ext cx="2477226" cy="73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879" b="1" u="none" strike="noStrike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Rész-területek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834664" y="3460908"/>
            <a:ext cx="1931522" cy="91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TARTALOM</a:t>
            </a:r>
          </a:p>
          <a:p>
            <a:pPr algn="ctr">
              <a:lnSpc>
                <a:spcPts val="3765"/>
              </a:lnSpc>
            </a:pPr>
            <a:r>
              <a:rPr lang="en-US" sz="2127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GYÁRTÁS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109087" y="3460908"/>
            <a:ext cx="2169615" cy="43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2124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KAMPÁNYOK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318872" y="3460908"/>
            <a:ext cx="2169615" cy="43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2124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HIRDETÉSEK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286391" y="4614309"/>
            <a:ext cx="3314652" cy="51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3"/>
              </a:lnSpc>
            </a:pPr>
            <a:r>
              <a:rPr lang="en-US" sz="3853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Folyamatábra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318872" y="5684199"/>
            <a:ext cx="2169615" cy="43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2124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 POSZTOK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674695" y="5683646"/>
            <a:ext cx="2169615" cy="43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2124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HÍRLEVELEK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034809" y="5740253"/>
            <a:ext cx="2169615" cy="43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2124" b="1" spc="212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YT VIDEÓK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963595" y="7526591"/>
            <a:ext cx="2169615" cy="6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6"/>
              </a:lnSpc>
            </a:pPr>
            <a:r>
              <a:rPr lang="en-US" sz="2124" spc="212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TARTALOM MEGÍRÁSA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44614" y="7507246"/>
            <a:ext cx="2169615" cy="31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6"/>
              </a:lnSpc>
            </a:pPr>
            <a:r>
              <a:rPr lang="en-US" sz="2124" spc="212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KÜLDÉS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212856" y="7152133"/>
            <a:ext cx="3683515" cy="56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2"/>
              </a:lnSpc>
            </a:pPr>
            <a:r>
              <a:rPr lang="en-US" sz="4282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SOP/DTP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83739" y="5865174"/>
            <a:ext cx="2477226" cy="36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879" b="1" u="none" strike="noStrike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Folyamtok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88411" y="7669268"/>
            <a:ext cx="2477226" cy="36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879" b="1" u="none" strike="noStrike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Feladatok</a:t>
            </a:r>
          </a:p>
        </p:txBody>
      </p:sp>
      <p:sp>
        <p:nvSpPr>
          <p:cNvPr id="57" name="Freeform 57"/>
          <p:cNvSpPr/>
          <p:nvPr/>
        </p:nvSpPr>
        <p:spPr>
          <a:xfrm rot="1895339">
            <a:off x="11936245" y="3248855"/>
            <a:ext cx="3697372" cy="3179740"/>
          </a:xfrm>
          <a:custGeom>
            <a:avLst/>
            <a:gdLst/>
            <a:ahLst/>
            <a:cxnLst/>
            <a:rect l="l" t="t" r="r" b="b"/>
            <a:pathLst>
              <a:path w="3697372" h="3179740">
                <a:moveTo>
                  <a:pt x="0" y="0"/>
                </a:moveTo>
                <a:lnTo>
                  <a:pt x="3697372" y="0"/>
                </a:lnTo>
                <a:lnTo>
                  <a:pt x="3697372" y="3179740"/>
                </a:lnTo>
                <a:lnTo>
                  <a:pt x="0" y="317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682725"/>
            <a:ext cx="1543050" cy="771525"/>
            <a:chOff x="0" y="0"/>
            <a:chExt cx="812800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8AC44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6985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2830719" y="4025625"/>
            <a:ext cx="218443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18" name="Group 18"/>
          <p:cNvGrpSpPr/>
          <p:nvPr/>
        </p:nvGrpSpPr>
        <p:grpSpPr>
          <a:xfrm>
            <a:off x="5272324" y="3412847"/>
            <a:ext cx="2603625" cy="1311282"/>
            <a:chOff x="0" y="0"/>
            <a:chExt cx="685728" cy="3453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5728" cy="345358"/>
            </a:xfrm>
            <a:custGeom>
              <a:avLst/>
              <a:gdLst/>
              <a:ahLst/>
              <a:cxnLst/>
              <a:rect l="l" t="t" r="r" b="b"/>
              <a:pathLst>
                <a:path w="685728" h="345358">
                  <a:moveTo>
                    <a:pt x="151649" y="0"/>
                  </a:moveTo>
                  <a:lnTo>
                    <a:pt x="534079" y="0"/>
                  </a:lnTo>
                  <a:cubicBezTo>
                    <a:pt x="574299" y="0"/>
                    <a:pt x="612872" y="15977"/>
                    <a:pt x="641311" y="44417"/>
                  </a:cubicBezTo>
                  <a:cubicBezTo>
                    <a:pt x="669751" y="72857"/>
                    <a:pt x="685728" y="111429"/>
                    <a:pt x="685728" y="151649"/>
                  </a:cubicBezTo>
                  <a:lnTo>
                    <a:pt x="685728" y="193709"/>
                  </a:lnTo>
                  <a:cubicBezTo>
                    <a:pt x="685728" y="233929"/>
                    <a:pt x="669751" y="272501"/>
                    <a:pt x="641311" y="300941"/>
                  </a:cubicBezTo>
                  <a:cubicBezTo>
                    <a:pt x="612872" y="329381"/>
                    <a:pt x="574299" y="345358"/>
                    <a:pt x="534079" y="345358"/>
                  </a:cubicBezTo>
                  <a:lnTo>
                    <a:pt x="151649" y="345358"/>
                  </a:lnTo>
                  <a:cubicBezTo>
                    <a:pt x="111429" y="345358"/>
                    <a:pt x="72857" y="329381"/>
                    <a:pt x="44417" y="300941"/>
                  </a:cubicBezTo>
                  <a:cubicBezTo>
                    <a:pt x="15977" y="272501"/>
                    <a:pt x="0" y="233929"/>
                    <a:pt x="0" y="193709"/>
                  </a:cubicBezTo>
                  <a:lnTo>
                    <a:pt x="0" y="151649"/>
                  </a:lnTo>
                  <a:cubicBezTo>
                    <a:pt x="0" y="111429"/>
                    <a:pt x="15977" y="72857"/>
                    <a:pt x="44417" y="44417"/>
                  </a:cubicBezTo>
                  <a:cubicBezTo>
                    <a:pt x="72857" y="15977"/>
                    <a:pt x="111429" y="0"/>
                    <a:pt x="151649" y="0"/>
                  </a:cubicBez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685728" cy="335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8136213" y="4416150"/>
            <a:ext cx="289253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" name="AutoShape 22"/>
          <p:cNvSpPr/>
          <p:nvPr/>
        </p:nvSpPr>
        <p:spPr>
          <a:xfrm rot="-5400000">
            <a:off x="10073551" y="3397814"/>
            <a:ext cx="7984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3" name="AutoShape 23"/>
          <p:cNvSpPr/>
          <p:nvPr/>
        </p:nvSpPr>
        <p:spPr>
          <a:xfrm flipH="1">
            <a:off x="6944178" y="3003272"/>
            <a:ext cx="352858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4" name="AutoShape 24"/>
          <p:cNvSpPr/>
          <p:nvPr/>
        </p:nvSpPr>
        <p:spPr>
          <a:xfrm rot="-10800000">
            <a:off x="8136213" y="3777975"/>
            <a:ext cx="23699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5" name="Group 25"/>
          <p:cNvGrpSpPr/>
          <p:nvPr/>
        </p:nvGrpSpPr>
        <p:grpSpPr>
          <a:xfrm>
            <a:off x="11285922" y="3520800"/>
            <a:ext cx="2603625" cy="1311282"/>
            <a:chOff x="0" y="0"/>
            <a:chExt cx="685728" cy="34535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85728" cy="345358"/>
            </a:xfrm>
            <a:custGeom>
              <a:avLst/>
              <a:gdLst/>
              <a:ahLst/>
              <a:cxnLst/>
              <a:rect l="l" t="t" r="r" b="b"/>
              <a:pathLst>
                <a:path w="685728" h="345358">
                  <a:moveTo>
                    <a:pt x="151649" y="0"/>
                  </a:moveTo>
                  <a:lnTo>
                    <a:pt x="534079" y="0"/>
                  </a:lnTo>
                  <a:cubicBezTo>
                    <a:pt x="574299" y="0"/>
                    <a:pt x="612872" y="15977"/>
                    <a:pt x="641311" y="44417"/>
                  </a:cubicBezTo>
                  <a:cubicBezTo>
                    <a:pt x="669751" y="72857"/>
                    <a:pt x="685728" y="111429"/>
                    <a:pt x="685728" y="151649"/>
                  </a:cubicBezTo>
                  <a:lnTo>
                    <a:pt x="685728" y="193709"/>
                  </a:lnTo>
                  <a:cubicBezTo>
                    <a:pt x="685728" y="233929"/>
                    <a:pt x="669751" y="272501"/>
                    <a:pt x="641311" y="300941"/>
                  </a:cubicBezTo>
                  <a:cubicBezTo>
                    <a:pt x="612872" y="329381"/>
                    <a:pt x="574299" y="345358"/>
                    <a:pt x="534079" y="345358"/>
                  </a:cubicBezTo>
                  <a:lnTo>
                    <a:pt x="151649" y="345358"/>
                  </a:lnTo>
                  <a:cubicBezTo>
                    <a:pt x="111429" y="345358"/>
                    <a:pt x="72857" y="329381"/>
                    <a:pt x="44417" y="300941"/>
                  </a:cubicBezTo>
                  <a:cubicBezTo>
                    <a:pt x="15977" y="272501"/>
                    <a:pt x="0" y="233929"/>
                    <a:pt x="0" y="193709"/>
                  </a:cubicBezTo>
                  <a:lnTo>
                    <a:pt x="0" y="151649"/>
                  </a:lnTo>
                  <a:cubicBezTo>
                    <a:pt x="0" y="111429"/>
                    <a:pt x="15977" y="72857"/>
                    <a:pt x="44417" y="44417"/>
                  </a:cubicBezTo>
                  <a:cubicBezTo>
                    <a:pt x="72857" y="15977"/>
                    <a:pt x="111429" y="0"/>
                    <a:pt x="151649" y="0"/>
                  </a:cubicBez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9525"/>
              <a:ext cx="685728" cy="335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012065" y="3446237"/>
            <a:ext cx="25079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NEM</a:t>
            </a:r>
          </a:p>
        </p:txBody>
      </p:sp>
      <p:sp>
        <p:nvSpPr>
          <p:cNvPr id="29" name="AutoShape 29"/>
          <p:cNvSpPr/>
          <p:nvPr/>
        </p:nvSpPr>
        <p:spPr>
          <a:xfrm flipH="1">
            <a:off x="14111980" y="3809729"/>
            <a:ext cx="23699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30" name="AutoShape 30"/>
          <p:cNvSpPr/>
          <p:nvPr/>
        </p:nvSpPr>
        <p:spPr>
          <a:xfrm rot="5311816">
            <a:off x="16194344" y="4867936"/>
            <a:ext cx="56085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31" name="AutoShape 31"/>
          <p:cNvSpPr/>
          <p:nvPr/>
        </p:nvSpPr>
        <p:spPr>
          <a:xfrm rot="-10800000">
            <a:off x="14111980" y="4568550"/>
            <a:ext cx="23699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32" name="Group 32"/>
          <p:cNvGrpSpPr/>
          <p:nvPr/>
        </p:nvGrpSpPr>
        <p:grpSpPr>
          <a:xfrm>
            <a:off x="15146717" y="5379093"/>
            <a:ext cx="2603625" cy="1311282"/>
            <a:chOff x="0" y="0"/>
            <a:chExt cx="685728" cy="34535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85728" cy="345358"/>
            </a:xfrm>
            <a:custGeom>
              <a:avLst/>
              <a:gdLst/>
              <a:ahLst/>
              <a:cxnLst/>
              <a:rect l="l" t="t" r="r" b="b"/>
              <a:pathLst>
                <a:path w="685728" h="345358">
                  <a:moveTo>
                    <a:pt x="151649" y="0"/>
                  </a:moveTo>
                  <a:lnTo>
                    <a:pt x="534079" y="0"/>
                  </a:lnTo>
                  <a:cubicBezTo>
                    <a:pt x="574299" y="0"/>
                    <a:pt x="612872" y="15977"/>
                    <a:pt x="641311" y="44417"/>
                  </a:cubicBezTo>
                  <a:cubicBezTo>
                    <a:pt x="669751" y="72857"/>
                    <a:pt x="685728" y="111429"/>
                    <a:pt x="685728" y="151649"/>
                  </a:cubicBezTo>
                  <a:lnTo>
                    <a:pt x="685728" y="193709"/>
                  </a:lnTo>
                  <a:cubicBezTo>
                    <a:pt x="685728" y="233929"/>
                    <a:pt x="669751" y="272501"/>
                    <a:pt x="641311" y="300941"/>
                  </a:cubicBezTo>
                  <a:cubicBezTo>
                    <a:pt x="612872" y="329381"/>
                    <a:pt x="574299" y="345358"/>
                    <a:pt x="534079" y="345358"/>
                  </a:cubicBezTo>
                  <a:lnTo>
                    <a:pt x="151649" y="345358"/>
                  </a:lnTo>
                  <a:cubicBezTo>
                    <a:pt x="111429" y="345358"/>
                    <a:pt x="72857" y="329381"/>
                    <a:pt x="44417" y="300941"/>
                  </a:cubicBezTo>
                  <a:cubicBezTo>
                    <a:pt x="15977" y="272501"/>
                    <a:pt x="0" y="233929"/>
                    <a:pt x="0" y="193709"/>
                  </a:cubicBezTo>
                  <a:lnTo>
                    <a:pt x="0" y="151649"/>
                  </a:lnTo>
                  <a:cubicBezTo>
                    <a:pt x="0" y="111429"/>
                    <a:pt x="15977" y="72857"/>
                    <a:pt x="44417" y="44417"/>
                  </a:cubicBezTo>
                  <a:cubicBezTo>
                    <a:pt x="72857" y="15977"/>
                    <a:pt x="111429" y="0"/>
                    <a:pt x="151649" y="0"/>
                  </a:cubicBez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9525"/>
              <a:ext cx="685728" cy="335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35" name="AutoShape 35"/>
          <p:cNvSpPr/>
          <p:nvPr/>
        </p:nvSpPr>
        <p:spPr>
          <a:xfrm flipH="1" flipV="1">
            <a:off x="14309844" y="6175080"/>
            <a:ext cx="578070" cy="985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" name="AutoShape 36"/>
          <p:cNvSpPr/>
          <p:nvPr/>
        </p:nvSpPr>
        <p:spPr>
          <a:xfrm flipH="1">
            <a:off x="14862730" y="6862793"/>
            <a:ext cx="730470" cy="4578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37" name="AutoShape 37"/>
          <p:cNvSpPr/>
          <p:nvPr/>
        </p:nvSpPr>
        <p:spPr>
          <a:xfrm rot="-10800000">
            <a:off x="11028747" y="6246856"/>
            <a:ext cx="85498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38" name="Group 38"/>
          <p:cNvGrpSpPr/>
          <p:nvPr/>
        </p:nvGrpSpPr>
        <p:grpSpPr>
          <a:xfrm>
            <a:off x="12155530" y="5373336"/>
            <a:ext cx="1689750" cy="168975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8DE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119922" y="5463900"/>
            <a:ext cx="1689750" cy="168975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8DE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44" name="AutoShape 44"/>
          <p:cNvSpPr/>
          <p:nvPr/>
        </p:nvSpPr>
        <p:spPr>
          <a:xfrm rot="-10800000">
            <a:off x="8045864" y="6184936"/>
            <a:ext cx="85498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45" name="Group 45"/>
          <p:cNvGrpSpPr/>
          <p:nvPr/>
        </p:nvGrpSpPr>
        <p:grpSpPr>
          <a:xfrm>
            <a:off x="6137038" y="5401980"/>
            <a:ext cx="1689750" cy="1689750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8DE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907832" y="5610264"/>
            <a:ext cx="2603625" cy="1311282"/>
            <a:chOff x="0" y="0"/>
            <a:chExt cx="685728" cy="34535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85728" cy="345358"/>
            </a:xfrm>
            <a:custGeom>
              <a:avLst/>
              <a:gdLst/>
              <a:ahLst/>
              <a:cxnLst/>
              <a:rect l="l" t="t" r="r" b="b"/>
              <a:pathLst>
                <a:path w="685728" h="345358">
                  <a:moveTo>
                    <a:pt x="151649" y="0"/>
                  </a:moveTo>
                  <a:lnTo>
                    <a:pt x="534079" y="0"/>
                  </a:lnTo>
                  <a:cubicBezTo>
                    <a:pt x="574299" y="0"/>
                    <a:pt x="612872" y="15977"/>
                    <a:pt x="641311" y="44417"/>
                  </a:cubicBezTo>
                  <a:cubicBezTo>
                    <a:pt x="669751" y="72857"/>
                    <a:pt x="685728" y="111429"/>
                    <a:pt x="685728" y="151649"/>
                  </a:cubicBezTo>
                  <a:lnTo>
                    <a:pt x="685728" y="193709"/>
                  </a:lnTo>
                  <a:cubicBezTo>
                    <a:pt x="685728" y="233929"/>
                    <a:pt x="669751" y="272501"/>
                    <a:pt x="641311" y="300941"/>
                  </a:cubicBezTo>
                  <a:cubicBezTo>
                    <a:pt x="612872" y="329381"/>
                    <a:pt x="574299" y="345358"/>
                    <a:pt x="534079" y="345358"/>
                  </a:cubicBezTo>
                  <a:lnTo>
                    <a:pt x="151649" y="345358"/>
                  </a:lnTo>
                  <a:cubicBezTo>
                    <a:pt x="111429" y="345358"/>
                    <a:pt x="72857" y="329381"/>
                    <a:pt x="44417" y="300941"/>
                  </a:cubicBezTo>
                  <a:cubicBezTo>
                    <a:pt x="15977" y="272501"/>
                    <a:pt x="0" y="233929"/>
                    <a:pt x="0" y="193709"/>
                  </a:cubicBezTo>
                  <a:lnTo>
                    <a:pt x="0" y="151649"/>
                  </a:lnTo>
                  <a:cubicBezTo>
                    <a:pt x="0" y="111429"/>
                    <a:pt x="15977" y="72857"/>
                    <a:pt x="44417" y="44417"/>
                  </a:cubicBezTo>
                  <a:cubicBezTo>
                    <a:pt x="72857" y="15977"/>
                    <a:pt x="111429" y="0"/>
                    <a:pt x="151649" y="0"/>
                  </a:cubicBez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9525"/>
              <a:ext cx="685728" cy="335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1" name="AutoShape 51"/>
          <p:cNvSpPr/>
          <p:nvPr/>
        </p:nvSpPr>
        <p:spPr>
          <a:xfrm rot="-10800000">
            <a:off x="4844833" y="6246856"/>
            <a:ext cx="85498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52" name="AutoShape 52"/>
          <p:cNvSpPr/>
          <p:nvPr/>
        </p:nvSpPr>
        <p:spPr>
          <a:xfrm rot="8772414">
            <a:off x="2144258" y="7297637"/>
            <a:ext cx="85498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53" name="Group 53"/>
          <p:cNvGrpSpPr/>
          <p:nvPr/>
        </p:nvGrpSpPr>
        <p:grpSpPr>
          <a:xfrm rot="4499822">
            <a:off x="1013462" y="7827080"/>
            <a:ext cx="1884366" cy="1413275"/>
            <a:chOff x="0" y="0"/>
            <a:chExt cx="812800" cy="6096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01600" y="9525"/>
              <a:ext cx="6096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142378" y="898138"/>
            <a:ext cx="1119905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Folyamatábra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8700" y="3897038"/>
            <a:ext cx="118119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b="1" spc="24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START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318789" y="3892275"/>
            <a:ext cx="250799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b="1" spc="24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HIDEGHÍVÁS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328480" y="4063725"/>
            <a:ext cx="25079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FELVESZI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983813" y="3416864"/>
            <a:ext cx="25079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NEM VESZI FEL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349494" y="3643042"/>
            <a:ext cx="250799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b="1" spc="24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SCRIPT TELEFONBAN (SOP)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042973" y="4219304"/>
            <a:ext cx="25079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IGEN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194530" y="5682309"/>
            <a:ext cx="250799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SZEMÉLYES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b="1" spc="24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TALÁLKOZÓ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608730" y="7534308"/>
            <a:ext cx="25079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NEM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3441596" y="5298808"/>
            <a:ext cx="25079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IGEN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155530" y="5894431"/>
            <a:ext cx="16897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SZERZŐDÉS-</a:t>
            </a:r>
          </a:p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KÖTÉS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(SOP)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9119922" y="5899800"/>
            <a:ext cx="16897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INGATLAN</a:t>
            </a:r>
          </a:p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FELVÉTELE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(SOP)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6149599" y="5875381"/>
            <a:ext cx="16897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HIRDETÉS,</a:t>
            </a:r>
          </a:p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POSZT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(SOP)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955645" y="6094456"/>
            <a:ext cx="250799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b="1" spc="24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ELADÁS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01645" y="8143192"/>
            <a:ext cx="250799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INGATLAN </a:t>
            </a:r>
          </a:p>
          <a:p>
            <a:pPr algn="ctr">
              <a:lnSpc>
                <a:spcPts val="2160"/>
              </a:lnSpc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ÉRTÉKESÍTÉS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spc="18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FOLYAMAT</a:t>
            </a:r>
          </a:p>
        </p:txBody>
      </p:sp>
      <p:sp>
        <p:nvSpPr>
          <p:cNvPr id="71" name="AutoShape 71"/>
          <p:cNvSpPr/>
          <p:nvPr/>
        </p:nvSpPr>
        <p:spPr>
          <a:xfrm>
            <a:off x="6920347" y="2978690"/>
            <a:ext cx="14385" cy="56067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72" name="AutoShape 72"/>
          <p:cNvSpPr/>
          <p:nvPr/>
        </p:nvSpPr>
        <p:spPr>
          <a:xfrm flipH="1" flipV="1">
            <a:off x="16448530" y="3003272"/>
            <a:ext cx="11857" cy="79424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73" name="Group 73"/>
          <p:cNvGrpSpPr/>
          <p:nvPr/>
        </p:nvGrpSpPr>
        <p:grpSpPr>
          <a:xfrm rot="4499822">
            <a:off x="15753270" y="1774238"/>
            <a:ext cx="1441548" cy="1081161"/>
            <a:chOff x="0" y="0"/>
            <a:chExt cx="812800" cy="6096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01600" y="9525"/>
              <a:ext cx="6096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15227965" y="2124318"/>
            <a:ext cx="250799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b="1" spc="20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ZÁRÁS</a:t>
            </a:r>
          </a:p>
        </p:txBody>
      </p:sp>
      <p:grpSp>
        <p:nvGrpSpPr>
          <p:cNvPr id="77" name="Group 77"/>
          <p:cNvGrpSpPr/>
          <p:nvPr/>
        </p:nvGrpSpPr>
        <p:grpSpPr>
          <a:xfrm rot="4499822">
            <a:off x="14297484" y="7908598"/>
            <a:ext cx="1441548" cy="1081161"/>
            <a:chOff x="0" y="0"/>
            <a:chExt cx="812800" cy="6096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101600" y="9525"/>
              <a:ext cx="6096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13772180" y="8258678"/>
            <a:ext cx="250799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b="1" spc="200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ZÁRÁS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Freeform 13">
            <a:hlinkClick r:id="rId2" tooltip="https://docs.google.com/document/d/1NwbTZyYzk6wiJdQfcLohw5p1eDlOdeNYBK5vEeZXUuA/edit?usp=sharing"/>
          </p:cNvPr>
          <p:cNvSpPr/>
          <p:nvPr/>
        </p:nvSpPr>
        <p:spPr>
          <a:xfrm>
            <a:off x="1362292" y="414230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6134317" y="4555204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7" y="0"/>
                </a:lnTo>
                <a:lnTo>
                  <a:pt x="861817" y="896560"/>
                </a:lnTo>
                <a:lnTo>
                  <a:pt x="0" y="896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6134317" y="5864666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7" y="0"/>
                </a:lnTo>
                <a:lnTo>
                  <a:pt x="861817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6134317" y="7360543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7" y="0"/>
                </a:lnTo>
                <a:lnTo>
                  <a:pt x="861817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>
            <a:hlinkClick r:id="rId2" tooltip="https://docs.google.com/document/d/1NwbTZyYzk6wiJdQfcLohw5p1eDlOdeNYBK5vEeZXUuA/edit?usp=sharing"/>
          </p:cNvPr>
          <p:cNvSpPr/>
          <p:nvPr/>
        </p:nvSpPr>
        <p:spPr>
          <a:xfrm>
            <a:off x="1950176" y="5395142"/>
            <a:ext cx="2939033" cy="1609120"/>
          </a:xfrm>
          <a:custGeom>
            <a:avLst/>
            <a:gdLst/>
            <a:ahLst/>
            <a:cxnLst/>
            <a:rect l="l" t="t" r="r" b="b"/>
            <a:pathLst>
              <a:path w="2939033" h="1609120">
                <a:moveTo>
                  <a:pt x="0" y="0"/>
                </a:moveTo>
                <a:lnTo>
                  <a:pt x="2939032" y="0"/>
                </a:lnTo>
                <a:lnTo>
                  <a:pt x="2939032" y="1609120"/>
                </a:lnTo>
                <a:lnTo>
                  <a:pt x="0" y="1609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TextBox 1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44473" y="866041"/>
            <a:ext cx="1119905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SOP készítése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332331"/>
            <a:ext cx="1623060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Standard Operating Procedure = </a:t>
            </a:r>
          </a:p>
          <a:p>
            <a:pPr algn="ctr">
              <a:lnSpc>
                <a:spcPts val="5031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Általános Működési Leírás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3359" y="4177216"/>
            <a:ext cx="10634641" cy="376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Gyakrabban előforduló folyamatok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Sablon e-mailek, válaszok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Tudnivalók, összefüggések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44473" y="866041"/>
            <a:ext cx="1119905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csináld?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28700" y="2048580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1028700" y="3355668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1028700" y="4661802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60"/>
                </a:lnTo>
                <a:lnTo>
                  <a:pt x="0" y="896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TextBox 18"/>
          <p:cNvSpPr txBox="1"/>
          <p:nvPr/>
        </p:nvSpPr>
        <p:spPr>
          <a:xfrm>
            <a:off x="2362411" y="1750212"/>
            <a:ext cx="15166457" cy="486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19"/>
              </a:lnSpc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Helyettesíthetőség</a:t>
            </a:r>
          </a:p>
          <a:p>
            <a:pPr algn="l">
              <a:lnSpc>
                <a:spcPts val="9919"/>
              </a:lnSpc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Amit rég csináltál, te is elfelejtheted</a:t>
            </a:r>
          </a:p>
          <a:p>
            <a:pPr algn="l">
              <a:lnSpc>
                <a:spcPts val="9919"/>
              </a:lnSpc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Fejlesztés, egyszerűsítés, 'standardizálás'</a:t>
            </a:r>
          </a:p>
          <a:p>
            <a:pPr algn="l">
              <a:lnSpc>
                <a:spcPts val="9919"/>
              </a:lnSpc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Hivatkozható, felelősségre vonható (szó elszáll)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28700" y="5967937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2490799" y="6864496"/>
            <a:ext cx="5254868" cy="2489838"/>
          </a:xfrm>
          <a:custGeom>
            <a:avLst/>
            <a:gdLst/>
            <a:ahLst/>
            <a:cxnLst/>
            <a:rect l="l" t="t" r="r" b="b"/>
            <a:pathLst>
              <a:path w="5254868" h="2489838">
                <a:moveTo>
                  <a:pt x="0" y="0"/>
                </a:moveTo>
                <a:lnTo>
                  <a:pt x="5254869" y="0"/>
                </a:lnTo>
                <a:lnTo>
                  <a:pt x="5254869" y="2489838"/>
                </a:lnTo>
                <a:lnTo>
                  <a:pt x="0" y="2489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8091869" y="6841939"/>
            <a:ext cx="5373601" cy="2512395"/>
          </a:xfrm>
          <a:custGeom>
            <a:avLst/>
            <a:gdLst/>
            <a:ahLst/>
            <a:cxnLst/>
            <a:rect l="l" t="t" r="r" b="b"/>
            <a:pathLst>
              <a:path w="5373601" h="2512395">
                <a:moveTo>
                  <a:pt x="0" y="0"/>
                </a:moveTo>
                <a:lnTo>
                  <a:pt x="5373601" y="0"/>
                </a:lnTo>
                <a:lnTo>
                  <a:pt x="5373601" y="2512395"/>
                </a:lnTo>
                <a:lnTo>
                  <a:pt x="0" y="251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43" b="-897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44473" y="866041"/>
            <a:ext cx="1119905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Mire figyelj?</a:t>
            </a:r>
          </a:p>
          <a:p>
            <a:pPr marL="0" lvl="0" indent="0" algn="ctr">
              <a:lnSpc>
                <a:spcPts val="7200"/>
              </a:lnSpc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4021" y="2496860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804021" y="3803948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804021" y="5110082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804021" y="6416216"/>
            <a:ext cx="861818" cy="896559"/>
          </a:xfrm>
          <a:custGeom>
            <a:avLst/>
            <a:gdLst/>
            <a:ahLst/>
            <a:cxnLst/>
            <a:rect l="l" t="t" r="r" b="b"/>
            <a:pathLst>
              <a:path w="861818" h="896559">
                <a:moveTo>
                  <a:pt x="0" y="0"/>
                </a:moveTo>
                <a:lnTo>
                  <a:pt x="861818" y="0"/>
                </a:lnTo>
                <a:lnTo>
                  <a:pt x="861818" y="896559"/>
                </a:lnTo>
                <a:lnTo>
                  <a:pt x="0" y="89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TextBox 19"/>
          <p:cNvSpPr txBox="1"/>
          <p:nvPr/>
        </p:nvSpPr>
        <p:spPr>
          <a:xfrm>
            <a:off x="2092843" y="1992035"/>
            <a:ext cx="15166457" cy="508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Ami Neked egyértelmű, másnak nem biztos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Jelszavak tárolása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Felülvizsgálat (legalább évente)</a:t>
            </a:r>
          </a:p>
          <a:p>
            <a:pPr algn="l">
              <a:lnSpc>
                <a:spcPts val="10397"/>
              </a:lnSpc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Hivatkozható, felelősségre vonható (szó elszáll)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DEC772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Freeform 14"/>
          <p:cNvSpPr/>
          <p:nvPr/>
        </p:nvSpPr>
        <p:spPr>
          <a:xfrm>
            <a:off x="581962" y="3214199"/>
            <a:ext cx="6284845" cy="1929301"/>
          </a:xfrm>
          <a:custGeom>
            <a:avLst/>
            <a:gdLst/>
            <a:ahLst/>
            <a:cxnLst/>
            <a:rect l="l" t="t" r="r" b="b"/>
            <a:pathLst>
              <a:path w="6284845" h="1929301">
                <a:moveTo>
                  <a:pt x="0" y="0"/>
                </a:moveTo>
                <a:lnTo>
                  <a:pt x="6284845" y="0"/>
                </a:lnTo>
                <a:lnTo>
                  <a:pt x="6284845" y="1929301"/>
                </a:lnTo>
                <a:lnTo>
                  <a:pt x="0" y="192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3521465" y="5505094"/>
            <a:ext cx="4852469" cy="1462706"/>
          </a:xfrm>
          <a:custGeom>
            <a:avLst/>
            <a:gdLst/>
            <a:ahLst/>
            <a:cxnLst/>
            <a:rect l="l" t="t" r="r" b="b"/>
            <a:pathLst>
              <a:path w="4852469" h="1462706">
                <a:moveTo>
                  <a:pt x="0" y="0"/>
                </a:moveTo>
                <a:lnTo>
                  <a:pt x="4852469" y="0"/>
                </a:lnTo>
                <a:lnTo>
                  <a:pt x="4852469" y="1462706"/>
                </a:lnTo>
                <a:lnTo>
                  <a:pt x="0" y="146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11865895" y="3323456"/>
            <a:ext cx="4547091" cy="1710787"/>
          </a:xfrm>
          <a:custGeom>
            <a:avLst/>
            <a:gdLst/>
            <a:ahLst/>
            <a:cxnLst/>
            <a:rect l="l" t="t" r="r" b="b"/>
            <a:pathLst>
              <a:path w="4547091" h="1710787">
                <a:moveTo>
                  <a:pt x="0" y="0"/>
                </a:moveTo>
                <a:lnTo>
                  <a:pt x="4547092" y="0"/>
                </a:lnTo>
                <a:lnTo>
                  <a:pt x="4547092" y="1710787"/>
                </a:lnTo>
                <a:lnTo>
                  <a:pt x="0" y="1710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7098845" y="3535413"/>
            <a:ext cx="3286122" cy="1286873"/>
          </a:xfrm>
          <a:custGeom>
            <a:avLst/>
            <a:gdLst/>
            <a:ahLst/>
            <a:cxnLst/>
            <a:rect l="l" t="t" r="r" b="b"/>
            <a:pathLst>
              <a:path w="3286122" h="1286873">
                <a:moveTo>
                  <a:pt x="0" y="0"/>
                </a:moveTo>
                <a:lnTo>
                  <a:pt x="3286121" y="0"/>
                </a:lnTo>
                <a:lnTo>
                  <a:pt x="3286121" y="1286873"/>
                </a:lnTo>
                <a:lnTo>
                  <a:pt x="0" y="1286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9652725" y="5577168"/>
            <a:ext cx="4206081" cy="1498976"/>
          </a:xfrm>
          <a:custGeom>
            <a:avLst/>
            <a:gdLst/>
            <a:ahLst/>
            <a:cxnLst/>
            <a:rect l="l" t="t" r="r" b="b"/>
            <a:pathLst>
              <a:path w="4206081" h="1498976">
                <a:moveTo>
                  <a:pt x="0" y="0"/>
                </a:moveTo>
                <a:lnTo>
                  <a:pt x="4206081" y="0"/>
                </a:lnTo>
                <a:lnTo>
                  <a:pt x="4206081" y="1498976"/>
                </a:lnTo>
                <a:lnTo>
                  <a:pt x="0" y="14989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2534860" y="7514320"/>
            <a:ext cx="4125561" cy="1436306"/>
          </a:xfrm>
          <a:custGeom>
            <a:avLst/>
            <a:gdLst/>
            <a:ahLst/>
            <a:cxnLst/>
            <a:rect l="l" t="t" r="r" b="b"/>
            <a:pathLst>
              <a:path w="4125561" h="1436306">
                <a:moveTo>
                  <a:pt x="0" y="0"/>
                </a:moveTo>
                <a:lnTo>
                  <a:pt x="4125561" y="0"/>
                </a:lnTo>
                <a:lnTo>
                  <a:pt x="4125561" y="1436307"/>
                </a:lnTo>
                <a:lnTo>
                  <a:pt x="0" y="1436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13220004" y="7422089"/>
            <a:ext cx="2925055" cy="1620768"/>
          </a:xfrm>
          <a:custGeom>
            <a:avLst/>
            <a:gdLst/>
            <a:ahLst/>
            <a:cxnLst/>
            <a:rect l="l" t="t" r="r" b="b"/>
            <a:pathLst>
              <a:path w="2925055" h="1620768">
                <a:moveTo>
                  <a:pt x="0" y="0"/>
                </a:moveTo>
                <a:lnTo>
                  <a:pt x="2925055" y="0"/>
                </a:lnTo>
                <a:lnTo>
                  <a:pt x="2925055" y="1620769"/>
                </a:lnTo>
                <a:lnTo>
                  <a:pt x="0" y="16207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TextBox 21"/>
          <p:cNvSpPr txBox="1"/>
          <p:nvPr/>
        </p:nvSpPr>
        <p:spPr>
          <a:xfrm>
            <a:off x="3142378" y="898138"/>
            <a:ext cx="1119905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Feladatkezelő alkalmazások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70419" y="1225879"/>
            <a:ext cx="9875981" cy="702922"/>
            <a:chOff x="0" y="0"/>
            <a:chExt cx="2601081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1081" cy="185132"/>
            </a:xfrm>
            <a:custGeom>
              <a:avLst/>
              <a:gdLst/>
              <a:ahLst/>
              <a:cxnLst/>
              <a:rect l="l" t="t" r="r" b="b"/>
              <a:pathLst>
                <a:path w="2601081" h="185132">
                  <a:moveTo>
                    <a:pt x="0" y="0"/>
                  </a:moveTo>
                  <a:lnTo>
                    <a:pt x="2601081" y="0"/>
                  </a:lnTo>
                  <a:lnTo>
                    <a:pt x="260108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60108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Energiamenedzsment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70419" y="1225879"/>
            <a:ext cx="9875981" cy="702922"/>
            <a:chOff x="0" y="0"/>
            <a:chExt cx="2601081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1081" cy="185132"/>
            </a:xfrm>
            <a:custGeom>
              <a:avLst/>
              <a:gdLst/>
              <a:ahLst/>
              <a:cxnLst/>
              <a:rect l="l" t="t" r="r" b="b"/>
              <a:pathLst>
                <a:path w="2601081" h="185132">
                  <a:moveTo>
                    <a:pt x="0" y="0"/>
                  </a:moveTo>
                  <a:lnTo>
                    <a:pt x="2601081" y="0"/>
                  </a:lnTo>
                  <a:lnTo>
                    <a:pt x="260108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60108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Energiamenedzsment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8279" y="3547086"/>
            <a:ext cx="15399066" cy="388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"Minél magasabb az energiaszinted, annál hatékonyabb a tested. Minél hatékonyabb a tested, annál jobban érzed majd magad.  Minél jobban érzed magad, annál inkább fogsz kiemelkedő eredményeket elérni."</a:t>
            </a:r>
          </a:p>
          <a:p>
            <a:pPr algn="ctr">
              <a:lnSpc>
                <a:spcPts val="3916"/>
              </a:lnSpc>
            </a:pPr>
            <a:r>
              <a:rPr lang="en-US" sz="2797">
                <a:solidFill>
                  <a:srgbClr val="42424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(Tony Robbins)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99038" y="3265170"/>
            <a:ext cx="12289924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Hiába van időd, ha nincs energiád!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653197" y="3373809"/>
            <a:ext cx="6195110" cy="5417466"/>
            <a:chOff x="0" y="0"/>
            <a:chExt cx="1492410" cy="13050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92410" cy="1305075"/>
            </a:xfrm>
            <a:custGeom>
              <a:avLst/>
              <a:gdLst/>
              <a:ahLst/>
              <a:cxnLst/>
              <a:rect l="l" t="t" r="r" b="b"/>
              <a:pathLst>
                <a:path w="1492410" h="1305075">
                  <a:moveTo>
                    <a:pt x="0" y="0"/>
                  </a:moveTo>
                  <a:lnTo>
                    <a:pt x="1492410" y="0"/>
                  </a:lnTo>
                  <a:lnTo>
                    <a:pt x="1492410" y="1305075"/>
                  </a:lnTo>
                  <a:lnTo>
                    <a:pt x="0" y="1305075"/>
                  </a:lnTo>
                  <a:close/>
                </a:path>
              </a:pathLst>
            </a:custGeom>
            <a:solidFill>
              <a:srgbClr val="D9D9D9">
                <a:alpha val="29804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494098" y="217269"/>
            <a:ext cx="726966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www.vallalkozzanyu.hu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98577" y="665051"/>
            <a:ext cx="16331358" cy="114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39"/>
              </a:lnSpc>
              <a:spcBef>
                <a:spcPct val="0"/>
              </a:spcBef>
            </a:pPr>
            <a:r>
              <a:rPr lang="en-US" sz="3999" u="none" strike="noStrike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Sorold</a:t>
            </a:r>
            <a:r>
              <a:rPr lang="en-US" sz="3999" u="none" strike="noStrike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999" u="none" strike="noStrike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fel</a:t>
            </a:r>
            <a:r>
              <a:rPr lang="en-US" sz="3999" u="none" strike="noStrike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999" u="none" strike="noStrike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azokat</a:t>
            </a:r>
            <a:r>
              <a:rPr lang="en-US" sz="3999" u="none" strike="noStrike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</a:p>
          <a:p>
            <a:pPr marL="0" lvl="0" indent="0" algn="l">
              <a:lnSpc>
                <a:spcPts val="4439"/>
              </a:lnSpc>
              <a:spcBef>
                <a:spcPct val="0"/>
              </a:spcBef>
            </a:pPr>
            <a:r>
              <a:rPr lang="en-US" sz="3999" b="1" u="none" strike="noStrike" dirty="0" err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dolgokat</a:t>
            </a:r>
            <a:r>
              <a:rPr lang="en-US" sz="3999" b="1" u="none" strike="noStrike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, </a:t>
            </a:r>
            <a:r>
              <a:rPr lang="en-US" sz="3999" b="1" u="none" strike="noStrike" dirty="0" err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embereket</a:t>
            </a:r>
            <a:r>
              <a:rPr lang="en-US" sz="3999" b="1" u="none" strike="noStrike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, </a:t>
            </a:r>
            <a:r>
              <a:rPr lang="en-US" sz="3999" b="1" u="none" strike="noStrike" dirty="0" err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feladatokat</a:t>
            </a:r>
            <a:r>
              <a:rPr lang="en-US" sz="3999" b="1" u="none" strike="noStrike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, </a:t>
            </a:r>
            <a:r>
              <a:rPr lang="en-US" sz="3999" b="1" u="none" strike="noStrike" dirty="0" err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amelyek</a:t>
            </a:r>
            <a:endParaRPr lang="en-US" sz="3999" b="1" u="none" strike="noStrike" dirty="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53197" y="2314705"/>
            <a:ext cx="6875307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3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DEC772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feltöltenek,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12985" y="2314705"/>
            <a:ext cx="6875307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3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DEC772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leszívják az energiád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312985" y="3433955"/>
            <a:ext cx="6195110" cy="5417466"/>
            <a:chOff x="0" y="0"/>
            <a:chExt cx="1492410" cy="13050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2410" cy="1305075"/>
            </a:xfrm>
            <a:custGeom>
              <a:avLst/>
              <a:gdLst/>
              <a:ahLst/>
              <a:cxnLst/>
              <a:rect l="l" t="t" r="r" b="b"/>
              <a:pathLst>
                <a:path w="1492410" h="1305075">
                  <a:moveTo>
                    <a:pt x="0" y="0"/>
                  </a:moveTo>
                  <a:lnTo>
                    <a:pt x="1492410" y="0"/>
                  </a:lnTo>
                  <a:lnTo>
                    <a:pt x="1492410" y="1305075"/>
                  </a:lnTo>
                  <a:lnTo>
                    <a:pt x="0" y="1305075"/>
                  </a:lnTo>
                  <a:close/>
                </a:path>
              </a:pathLst>
            </a:custGeom>
            <a:solidFill>
              <a:srgbClr val="D9D9D9">
                <a:alpha val="29804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6026608" y="1225879"/>
            <a:ext cx="6234784" cy="702922"/>
            <a:chOff x="0" y="0"/>
            <a:chExt cx="1642083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2083" cy="185132"/>
            </a:xfrm>
            <a:custGeom>
              <a:avLst/>
              <a:gdLst/>
              <a:ahLst/>
              <a:cxnLst/>
              <a:rect l="l" t="t" r="r" b="b"/>
              <a:pathLst>
                <a:path w="1642083" h="185132">
                  <a:moveTo>
                    <a:pt x="0" y="0"/>
                  </a:moveTo>
                  <a:lnTo>
                    <a:pt x="1642083" y="0"/>
                  </a:lnTo>
                  <a:lnTo>
                    <a:pt x="164208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64208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fontos?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0033" y="1862126"/>
            <a:ext cx="14723744" cy="506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endParaRPr/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pénz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sport/hobby/utazás = több töltődés = gyors/hatékony/motivált</a:t>
            </a: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90729" y="2639156"/>
            <a:ext cx="2868571" cy="2936427"/>
            <a:chOff x="0" y="0"/>
            <a:chExt cx="755508" cy="7733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92F57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709714" y="2639156"/>
            <a:ext cx="2868571" cy="2936427"/>
            <a:chOff x="0" y="0"/>
            <a:chExt cx="755508" cy="7733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2639156"/>
            <a:ext cx="2868571" cy="2936427"/>
            <a:chOff x="0" y="0"/>
            <a:chExt cx="755508" cy="7733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5508" cy="773380"/>
            </a:xfrm>
            <a:custGeom>
              <a:avLst/>
              <a:gdLst/>
              <a:ahLst/>
              <a:cxnLst/>
              <a:rect l="l" t="t" r="r" b="b"/>
              <a:pathLst>
                <a:path w="755508" h="773380">
                  <a:moveTo>
                    <a:pt x="0" y="0"/>
                  </a:moveTo>
                  <a:lnTo>
                    <a:pt x="755508" y="0"/>
                  </a:lnTo>
                  <a:lnTo>
                    <a:pt x="755508" y="773380"/>
                  </a:lnTo>
                  <a:lnTo>
                    <a:pt x="0" y="773380"/>
                  </a:lnTo>
                  <a:close/>
                </a:path>
              </a:pathLst>
            </a:custGeom>
            <a:solidFill>
              <a:srgbClr val="FC5464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755508" cy="763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669821" y="3581057"/>
            <a:ext cx="2169886" cy="4515461"/>
          </a:xfrm>
          <a:custGeom>
            <a:avLst/>
            <a:gdLst/>
            <a:ahLst/>
            <a:cxnLst/>
            <a:rect l="l" t="t" r="r" b="b"/>
            <a:pathLst>
              <a:path w="2169886" h="4515461">
                <a:moveTo>
                  <a:pt x="0" y="0"/>
                </a:moveTo>
                <a:lnTo>
                  <a:pt x="2169886" y="0"/>
                </a:lnTo>
                <a:lnTo>
                  <a:pt x="2169886" y="4515460"/>
                </a:lnTo>
                <a:lnTo>
                  <a:pt x="0" y="451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436" r="-10449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Freeform 24"/>
          <p:cNvSpPr/>
          <p:nvPr/>
        </p:nvSpPr>
        <p:spPr>
          <a:xfrm>
            <a:off x="2085539" y="4928497"/>
            <a:ext cx="2786030" cy="3500539"/>
          </a:xfrm>
          <a:custGeom>
            <a:avLst/>
            <a:gdLst/>
            <a:ahLst/>
            <a:cxnLst/>
            <a:rect l="l" t="t" r="r" b="b"/>
            <a:pathLst>
              <a:path w="2786030" h="3500539">
                <a:moveTo>
                  <a:pt x="0" y="0"/>
                </a:moveTo>
                <a:lnTo>
                  <a:pt x="2786030" y="0"/>
                </a:lnTo>
                <a:lnTo>
                  <a:pt x="2786030" y="3500539"/>
                </a:lnTo>
                <a:lnTo>
                  <a:pt x="0" y="3500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5" name="Freeform 25"/>
          <p:cNvSpPr/>
          <p:nvPr/>
        </p:nvSpPr>
        <p:spPr>
          <a:xfrm>
            <a:off x="7609814" y="5838787"/>
            <a:ext cx="3068372" cy="3395155"/>
          </a:xfrm>
          <a:custGeom>
            <a:avLst/>
            <a:gdLst/>
            <a:ahLst/>
            <a:cxnLst/>
            <a:rect l="l" t="t" r="r" b="b"/>
            <a:pathLst>
              <a:path w="3068372" h="3395155">
                <a:moveTo>
                  <a:pt x="0" y="0"/>
                </a:moveTo>
                <a:lnTo>
                  <a:pt x="3068372" y="0"/>
                </a:lnTo>
                <a:lnTo>
                  <a:pt x="3068372" y="3395156"/>
                </a:lnTo>
                <a:lnTo>
                  <a:pt x="0" y="3395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6" name="Freeform 26"/>
          <p:cNvSpPr/>
          <p:nvPr/>
        </p:nvSpPr>
        <p:spPr>
          <a:xfrm>
            <a:off x="11144911" y="3581057"/>
            <a:ext cx="2339423" cy="4515461"/>
          </a:xfrm>
          <a:custGeom>
            <a:avLst/>
            <a:gdLst/>
            <a:ahLst/>
            <a:cxnLst/>
            <a:rect l="l" t="t" r="r" b="b"/>
            <a:pathLst>
              <a:path w="2339423" h="4515461">
                <a:moveTo>
                  <a:pt x="0" y="0"/>
                </a:moveTo>
                <a:lnTo>
                  <a:pt x="2339423" y="0"/>
                </a:lnTo>
                <a:lnTo>
                  <a:pt x="2339423" y="4515460"/>
                </a:lnTo>
                <a:lnTo>
                  <a:pt x="0" y="451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024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7" name="Freeform 27"/>
          <p:cNvSpPr/>
          <p:nvPr/>
        </p:nvSpPr>
        <p:spPr>
          <a:xfrm>
            <a:off x="12657610" y="4637591"/>
            <a:ext cx="3471862" cy="4114800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8" name="TextBox 28"/>
          <p:cNvSpPr txBox="1"/>
          <p:nvPr/>
        </p:nvSpPr>
        <p:spPr>
          <a:xfrm>
            <a:off x="2085539" y="762725"/>
            <a:ext cx="13312733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Töltsd fel a tankokat!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3955" y="4177220"/>
            <a:ext cx="2865759" cy="46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5499" spc="54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TESTI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709714" y="4177220"/>
            <a:ext cx="2865759" cy="46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5499" spc="54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LELKI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93541" y="4177220"/>
            <a:ext cx="2865759" cy="46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5499" spc="54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ELME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85539" y="762725"/>
            <a:ext cx="13312733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FIZIKAI/TESTI tank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01142" y="3506571"/>
            <a:ext cx="6790166" cy="4515461"/>
          </a:xfrm>
          <a:custGeom>
            <a:avLst/>
            <a:gdLst/>
            <a:ahLst/>
            <a:cxnLst/>
            <a:rect l="l" t="t" r="r" b="b"/>
            <a:pathLst>
              <a:path w="6790166" h="4515461">
                <a:moveTo>
                  <a:pt x="0" y="0"/>
                </a:moveTo>
                <a:lnTo>
                  <a:pt x="6790166" y="0"/>
                </a:lnTo>
                <a:lnTo>
                  <a:pt x="6790166" y="4515460"/>
                </a:lnTo>
                <a:lnTo>
                  <a:pt x="0" y="451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518098" y="2919876"/>
            <a:ext cx="10120392" cy="546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Megfelelő táplálkozás (személyre szabva!)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Vitaminok, táplálékkiegészítők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Víz! (1 liter/20 kg)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Mozgás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Légzés (friss levegő)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85539" y="762725"/>
            <a:ext cx="13312733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LELKI/ÉRZELMI tank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endParaRPr lang="en-US" sz="7200" b="1">
              <a:solidFill>
                <a:srgbClr val="424242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01142" y="3506571"/>
            <a:ext cx="6790166" cy="4515461"/>
          </a:xfrm>
          <a:custGeom>
            <a:avLst/>
            <a:gdLst/>
            <a:ahLst/>
            <a:cxnLst/>
            <a:rect l="l" t="t" r="r" b="b"/>
            <a:pathLst>
              <a:path w="6790166" h="4515461">
                <a:moveTo>
                  <a:pt x="0" y="0"/>
                </a:moveTo>
                <a:lnTo>
                  <a:pt x="6790166" y="0"/>
                </a:lnTo>
                <a:lnTo>
                  <a:pt x="6790166" y="4515460"/>
                </a:lnTo>
                <a:lnTo>
                  <a:pt x="0" y="451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422395" y="3323781"/>
            <a:ext cx="10120392" cy="362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Önszeretet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Kapcsolatok minősége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Hála, ima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Ének, tánc, zene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85539" y="762725"/>
            <a:ext cx="13312733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ELME tank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3239" y="3354171"/>
            <a:ext cx="6790166" cy="4515461"/>
          </a:xfrm>
          <a:custGeom>
            <a:avLst/>
            <a:gdLst/>
            <a:ahLst/>
            <a:cxnLst/>
            <a:rect l="l" t="t" r="r" b="b"/>
            <a:pathLst>
              <a:path w="6790166" h="4515461">
                <a:moveTo>
                  <a:pt x="0" y="0"/>
                </a:moveTo>
                <a:lnTo>
                  <a:pt x="6790166" y="0"/>
                </a:lnTo>
                <a:lnTo>
                  <a:pt x="6790166" y="4515460"/>
                </a:lnTo>
                <a:lnTo>
                  <a:pt x="0" y="451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422395" y="3287496"/>
            <a:ext cx="10517273" cy="362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Célkitűzés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Fókusz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Sikernapló</a:t>
            </a:r>
          </a:p>
          <a:p>
            <a:pPr marL="905172" lvl="1" indent="-452586" algn="l">
              <a:lnSpc>
                <a:spcPts val="7336"/>
              </a:lnSpc>
              <a:buFont typeface="Arial"/>
              <a:buChar char="•"/>
            </a:pPr>
            <a:r>
              <a:rPr lang="en-US" sz="4192" spc="419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Kik vesznek körül (mastermind)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677" y="417957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Kérdések?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4503" y="4662837"/>
            <a:ext cx="10438993" cy="113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EBÉD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72574" y="312905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00" y="-266700"/>
            <a:ext cx="19011900" cy="3695700"/>
          </a:xfrm>
          <a:prstGeom prst="rect">
            <a:avLst/>
          </a:prstGeom>
          <a:solidFill>
            <a:srgbClr val="DEC772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-1258049" y="1303033"/>
            <a:ext cx="14093462" cy="10287000"/>
            <a:chOff x="0" y="0"/>
            <a:chExt cx="3373780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86462" y="2445887"/>
            <a:ext cx="8097901" cy="5395226"/>
            <a:chOff x="0" y="0"/>
            <a:chExt cx="10797201" cy="719363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81" r="281"/>
            <a:stretch>
              <a:fillRect/>
            </a:stretch>
          </p:blipFill>
          <p:spPr>
            <a:xfrm>
              <a:off x="0" y="0"/>
              <a:ext cx="10797201" cy="719363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97215" y="4011949"/>
            <a:ext cx="7749586" cy="1131551"/>
            <a:chOff x="0" y="0"/>
            <a:chExt cx="2041043" cy="2980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41043" cy="298022"/>
            </a:xfrm>
            <a:custGeom>
              <a:avLst/>
              <a:gdLst/>
              <a:ahLst/>
              <a:cxnLst/>
              <a:rect l="l" t="t" r="r" b="b"/>
              <a:pathLst>
                <a:path w="2041043" h="298022">
                  <a:moveTo>
                    <a:pt x="0" y="0"/>
                  </a:moveTo>
                  <a:lnTo>
                    <a:pt x="2041043" y="0"/>
                  </a:lnTo>
                  <a:lnTo>
                    <a:pt x="2041043" y="298022"/>
                  </a:lnTo>
                  <a:lnTo>
                    <a:pt x="0" y="298022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041043" cy="288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53828" y="6069339"/>
            <a:ext cx="4217661" cy="4217661"/>
          </a:xfrm>
          <a:custGeom>
            <a:avLst/>
            <a:gdLst/>
            <a:ahLst/>
            <a:cxnLst/>
            <a:rect l="l" t="t" r="r" b="b"/>
            <a:pathLst>
              <a:path w="4217661" h="4217661">
                <a:moveTo>
                  <a:pt x="0" y="0"/>
                </a:moveTo>
                <a:lnTo>
                  <a:pt x="4217661" y="0"/>
                </a:lnTo>
                <a:lnTo>
                  <a:pt x="4217661" y="4217661"/>
                </a:lnTo>
                <a:lnTo>
                  <a:pt x="0" y="421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-53828" y="4081817"/>
            <a:ext cx="8840290" cy="188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7"/>
              </a:lnSpc>
            </a:pPr>
            <a:r>
              <a:rPr lang="en-US" sz="8597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SOCIAL MÉDIA</a:t>
            </a:r>
          </a:p>
          <a:p>
            <a:pPr marL="0" lvl="0" indent="0" algn="ctr">
              <a:lnSpc>
                <a:spcPts val="6197"/>
              </a:lnSpc>
            </a:pPr>
            <a:r>
              <a:rPr lang="en-US" sz="6197">
                <a:solidFill>
                  <a:srgbClr val="42424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INGATLANOSOKNAK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72574" y="312905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42407" y="9792276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WWW.BOTKASZILVI.HU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090972" y="1225879"/>
            <a:ext cx="13650889" cy="702922"/>
            <a:chOff x="0" y="0"/>
            <a:chExt cx="3595296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95296" cy="185132"/>
            </a:xfrm>
            <a:custGeom>
              <a:avLst/>
              <a:gdLst/>
              <a:ahLst/>
              <a:cxnLst/>
              <a:rect l="l" t="t" r="r" b="b"/>
              <a:pathLst>
                <a:path w="3595296" h="185132">
                  <a:moveTo>
                    <a:pt x="0" y="0"/>
                  </a:moveTo>
                  <a:lnTo>
                    <a:pt x="3595296" y="0"/>
                  </a:lnTo>
                  <a:lnTo>
                    <a:pt x="3595296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3595296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fontos egy ingatlanosnak?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3426" y="3222388"/>
            <a:ext cx="13976958" cy="214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„Aki nem látszik, nem játszik”</a:t>
            </a:r>
          </a:p>
          <a:p>
            <a:pPr algn="ctr">
              <a:lnSpc>
                <a:spcPts val="7000"/>
              </a:lnSpc>
            </a:pPr>
            <a:r>
              <a:rPr lang="en-US" sz="50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(Kende-Hoffer Krisztina)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090972" y="1225879"/>
            <a:ext cx="13650889" cy="702922"/>
            <a:chOff x="0" y="0"/>
            <a:chExt cx="3595296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95296" cy="185132"/>
            </a:xfrm>
            <a:custGeom>
              <a:avLst/>
              <a:gdLst/>
              <a:ahLst/>
              <a:cxnLst/>
              <a:rect l="l" t="t" r="r" b="b"/>
              <a:pathLst>
                <a:path w="3595296" h="185132">
                  <a:moveTo>
                    <a:pt x="0" y="0"/>
                  </a:moveTo>
                  <a:lnTo>
                    <a:pt x="3595296" y="0"/>
                  </a:lnTo>
                  <a:lnTo>
                    <a:pt x="3595296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3595296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fontos egy ingatlanosnak?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079792"/>
            <a:ext cx="15775432" cy="700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Sokszor már itt keresnek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Több ügyfél elérésének lehetősége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Bizalomépítés és hitelesség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Az eladások gyorsítás, azonnali kapcsolat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Költséghatékony marketing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Vizuális tartalom: videók!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Véletlenek helyett nálad az irányítás!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VIP vagy egyedi lehetőségek, ajánlatok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6026608" y="1225879"/>
            <a:ext cx="6234784" cy="702922"/>
            <a:chOff x="0" y="0"/>
            <a:chExt cx="1642083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2083" cy="185132"/>
            </a:xfrm>
            <a:custGeom>
              <a:avLst/>
              <a:gdLst/>
              <a:ahLst/>
              <a:cxnLst/>
              <a:rect l="l" t="t" r="r" b="b"/>
              <a:pathLst>
                <a:path w="1642083" h="185132">
                  <a:moveTo>
                    <a:pt x="0" y="0"/>
                  </a:moveTo>
                  <a:lnTo>
                    <a:pt x="1642083" y="0"/>
                  </a:lnTo>
                  <a:lnTo>
                    <a:pt x="164208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64208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fontos?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0033" y="1862126"/>
            <a:ext cx="14723744" cy="591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endParaRPr/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pénz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sport/hobby/utazás = több töltődés = gyors/hatékony/motivált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REND(szer) =állandóság, rutin -elme nyugalma</a:t>
            </a: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5084" y="8944240"/>
            <a:ext cx="21031951" cy="2758722"/>
            <a:chOff x="0" y="0"/>
            <a:chExt cx="5034759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4759" cy="660400"/>
            </a:xfrm>
            <a:custGeom>
              <a:avLst/>
              <a:gdLst/>
              <a:ahLst/>
              <a:cxnLst/>
              <a:rect l="l" t="t" r="r" b="b"/>
              <a:pathLst>
                <a:path w="5034759" h="660400">
                  <a:moveTo>
                    <a:pt x="491029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10299" y="0"/>
                  </a:lnTo>
                  <a:cubicBezTo>
                    <a:pt x="4978879" y="0"/>
                    <a:pt x="5034759" y="55880"/>
                    <a:pt x="5034759" y="124460"/>
                  </a:cubicBezTo>
                  <a:lnTo>
                    <a:pt x="5034759" y="535940"/>
                  </a:lnTo>
                  <a:cubicBezTo>
                    <a:pt x="5034759" y="604520"/>
                    <a:pt x="4978879" y="660400"/>
                    <a:pt x="4910299" y="660400"/>
                  </a:cubicBez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95109" y="720339"/>
            <a:ext cx="11244768" cy="1171415"/>
            <a:chOff x="0" y="0"/>
            <a:chExt cx="2961585" cy="308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1585" cy="308521"/>
            </a:xfrm>
            <a:custGeom>
              <a:avLst/>
              <a:gdLst/>
              <a:ahLst/>
              <a:cxnLst/>
              <a:rect l="l" t="t" r="r" b="b"/>
              <a:pathLst>
                <a:path w="2961585" h="308521">
                  <a:moveTo>
                    <a:pt x="0" y="0"/>
                  </a:moveTo>
                  <a:lnTo>
                    <a:pt x="2961585" y="0"/>
                  </a:lnTo>
                  <a:lnTo>
                    <a:pt x="2961585" y="308521"/>
                  </a:lnTo>
                  <a:lnTo>
                    <a:pt x="0" y="308521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961585" cy="298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76700" y="668555"/>
            <a:ext cx="12134601" cy="118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8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Veled hol találkozhatunk?</a:t>
            </a:r>
          </a:p>
        </p:txBody>
      </p:sp>
      <p:sp>
        <p:nvSpPr>
          <p:cNvPr id="8" name="Freeform 8"/>
          <p:cNvSpPr/>
          <p:nvPr/>
        </p:nvSpPr>
        <p:spPr>
          <a:xfrm>
            <a:off x="471534" y="3445664"/>
            <a:ext cx="1920178" cy="1920178"/>
          </a:xfrm>
          <a:custGeom>
            <a:avLst/>
            <a:gdLst/>
            <a:ahLst/>
            <a:cxnLst/>
            <a:rect l="l" t="t" r="r" b="b"/>
            <a:pathLst>
              <a:path w="1920178" h="1920178">
                <a:moveTo>
                  <a:pt x="0" y="0"/>
                </a:moveTo>
                <a:lnTo>
                  <a:pt x="1920179" y="0"/>
                </a:lnTo>
                <a:lnTo>
                  <a:pt x="1920179" y="1920179"/>
                </a:lnTo>
                <a:lnTo>
                  <a:pt x="0" y="1920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5096813" y="3445664"/>
            <a:ext cx="1920178" cy="1920178"/>
          </a:xfrm>
          <a:custGeom>
            <a:avLst/>
            <a:gdLst/>
            <a:ahLst/>
            <a:cxnLst/>
            <a:rect l="l" t="t" r="r" b="b"/>
            <a:pathLst>
              <a:path w="1920178" h="1920178">
                <a:moveTo>
                  <a:pt x="0" y="0"/>
                </a:moveTo>
                <a:lnTo>
                  <a:pt x="1920178" y="0"/>
                </a:lnTo>
                <a:lnTo>
                  <a:pt x="1920178" y="1920179"/>
                </a:lnTo>
                <a:lnTo>
                  <a:pt x="0" y="1920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9722091" y="3445664"/>
            <a:ext cx="1920178" cy="1920178"/>
          </a:xfrm>
          <a:custGeom>
            <a:avLst/>
            <a:gdLst/>
            <a:ahLst/>
            <a:cxnLst/>
            <a:rect l="l" t="t" r="r" b="b"/>
            <a:pathLst>
              <a:path w="1920178" h="1920178">
                <a:moveTo>
                  <a:pt x="0" y="0"/>
                </a:moveTo>
                <a:lnTo>
                  <a:pt x="1920178" y="0"/>
                </a:lnTo>
                <a:lnTo>
                  <a:pt x="1920178" y="1920179"/>
                </a:lnTo>
                <a:lnTo>
                  <a:pt x="0" y="1920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4347373" y="3445664"/>
            <a:ext cx="1920178" cy="1920178"/>
          </a:xfrm>
          <a:custGeom>
            <a:avLst/>
            <a:gdLst/>
            <a:ahLst/>
            <a:cxnLst/>
            <a:rect l="l" t="t" r="r" b="b"/>
            <a:pathLst>
              <a:path w="1920178" h="1920178">
                <a:moveTo>
                  <a:pt x="0" y="0"/>
                </a:moveTo>
                <a:lnTo>
                  <a:pt x="1920178" y="0"/>
                </a:lnTo>
                <a:lnTo>
                  <a:pt x="1920178" y="1920179"/>
                </a:lnTo>
                <a:lnTo>
                  <a:pt x="0" y="192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/>
          <p:cNvSpPr txBox="1"/>
          <p:nvPr/>
        </p:nvSpPr>
        <p:spPr>
          <a:xfrm>
            <a:off x="0" y="9161146"/>
            <a:ext cx="182880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 b="1" spc="30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WWW.BOTKASZILVI.HU</a:t>
            </a:r>
          </a:p>
          <a:p>
            <a:pPr marL="0" lvl="0" indent="0" algn="ctr">
              <a:lnSpc>
                <a:spcPts val="3719"/>
              </a:lnSpc>
              <a:spcBef>
                <a:spcPct val="0"/>
              </a:spcBef>
            </a:pPr>
            <a:r>
              <a:rPr lang="en-US" sz="3099" spc="30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HELLO@BOTKASZILVI.HU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1534" y="5659838"/>
            <a:ext cx="2569014" cy="50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077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@botkaszilvi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96813" y="5646160"/>
            <a:ext cx="3940627" cy="102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077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Botka Szilvi - Üzleti és női mentor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96813" y="7050333"/>
            <a:ext cx="5585368" cy="102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077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BossLadies </a:t>
            </a:r>
          </a:p>
          <a:p>
            <a:pPr algn="l">
              <a:lnSpc>
                <a:spcPts val="4123"/>
              </a:lnSpc>
            </a:pPr>
            <a:r>
              <a:rPr lang="en-US" sz="3077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Női Vállalkozók közössége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22091" y="5646160"/>
            <a:ext cx="3940627" cy="102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077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Botka Szilvi - Üzleti és női mentor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47373" y="5673517"/>
            <a:ext cx="3940627" cy="50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077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Botka-Ilyés Szilvi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58524" y="1225879"/>
            <a:ext cx="16100776" cy="702922"/>
            <a:chOff x="0" y="0"/>
            <a:chExt cx="4240533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40533" cy="185132"/>
            </a:xfrm>
            <a:custGeom>
              <a:avLst/>
              <a:gdLst/>
              <a:ahLst/>
              <a:cxnLst/>
              <a:rect l="l" t="t" r="r" b="b"/>
              <a:pathLst>
                <a:path w="4240533" h="185132">
                  <a:moveTo>
                    <a:pt x="0" y="0"/>
                  </a:moveTo>
                  <a:lnTo>
                    <a:pt x="4240533" y="0"/>
                  </a:lnTo>
                  <a:lnTo>
                    <a:pt x="424053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424053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Social media trendek és piaci igények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58524" y="975815"/>
            <a:ext cx="16100776" cy="702922"/>
            <a:chOff x="0" y="0"/>
            <a:chExt cx="4240533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40533" cy="185132"/>
            </a:xfrm>
            <a:custGeom>
              <a:avLst/>
              <a:gdLst/>
              <a:ahLst/>
              <a:cxnLst/>
              <a:rect l="l" t="t" r="r" b="b"/>
              <a:pathLst>
                <a:path w="4240533" h="185132">
                  <a:moveTo>
                    <a:pt x="0" y="0"/>
                  </a:moveTo>
                  <a:lnTo>
                    <a:pt x="4240533" y="0"/>
                  </a:lnTo>
                  <a:lnTo>
                    <a:pt x="424053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424053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363346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Social media trendek és piaci igények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678737"/>
            <a:ext cx="15775432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Állandóan változó algoritmus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Csökkenő elérések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764544"/>
            <a:ext cx="16843235" cy="523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Videók dominanciája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: Rövid formátumú videók, mint a Reels, TikTok.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Hitelesség és személyesség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: Az ügyfelek az autentikus tartalmakat keresik.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Interaktív tartalmak: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Szavazások, kérdések, élő videók.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446196" y="3742487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334744" y="638877"/>
            <a:ext cx="7618512" cy="702922"/>
            <a:chOff x="0" y="0"/>
            <a:chExt cx="2006522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06522" cy="185132"/>
            </a:xfrm>
            <a:custGeom>
              <a:avLst/>
              <a:gdLst/>
              <a:ahLst/>
              <a:cxnLst/>
              <a:rect l="l" t="t" r="r" b="b"/>
              <a:pathLst>
                <a:path w="2006522" h="185132">
                  <a:moveTo>
                    <a:pt x="0" y="0"/>
                  </a:moveTo>
                  <a:lnTo>
                    <a:pt x="2006522" y="0"/>
                  </a:lnTo>
                  <a:lnTo>
                    <a:pt x="2006522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2006522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Videós tartalmak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151" y="1418386"/>
            <a:ext cx="18127323" cy="1566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Jóval magasabb elérés!Algoritmus előnyben részesíti. 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Gyorsan elkészíthetők. 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Ötletek (50 ötlet): 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Ingatlannal kapcsolatos (tejes, rész, előny, kinek?)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Segítség a vevőnek (infók, mire figyeljen, folyamat)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Segítség az eladónak 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Történetek (vicces, nehéz, tanulságos)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Edutaining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Brandépítés (szakértői státusz, személyes)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Te, mint ingatlanközvetítő (hogyan dolgozol, erősségek stb.)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GYIK</a:t>
            </a:r>
          </a:p>
          <a:p>
            <a:pPr algn="l">
              <a:lnSpc>
                <a:spcPts val="5250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13" name="Group 13"/>
          <p:cNvGrpSpPr/>
          <p:nvPr/>
        </p:nvGrpSpPr>
        <p:grpSpPr>
          <a:xfrm>
            <a:off x="4522612" y="638877"/>
            <a:ext cx="9032223" cy="702922"/>
            <a:chOff x="0" y="0"/>
            <a:chExt cx="2378857" cy="185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78857" cy="185132"/>
            </a:xfrm>
            <a:custGeom>
              <a:avLst/>
              <a:gdLst/>
              <a:ahLst/>
              <a:cxnLst/>
              <a:rect l="l" t="t" r="r" b="b"/>
              <a:pathLst>
                <a:path w="2378857" h="185132">
                  <a:moveTo>
                    <a:pt x="0" y="0"/>
                  </a:moveTo>
                  <a:lnTo>
                    <a:pt x="2378857" y="0"/>
                  </a:lnTo>
                  <a:lnTo>
                    <a:pt x="2378857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378857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808396" y="2044671"/>
            <a:ext cx="4053046" cy="6634141"/>
          </a:xfrm>
          <a:custGeom>
            <a:avLst/>
            <a:gdLst/>
            <a:ahLst/>
            <a:cxnLst/>
            <a:rect l="l" t="t" r="r" b="b"/>
            <a:pathLst>
              <a:path w="4053046" h="6634141">
                <a:moveTo>
                  <a:pt x="0" y="0"/>
                </a:moveTo>
                <a:lnTo>
                  <a:pt x="4053046" y="0"/>
                </a:lnTo>
                <a:lnTo>
                  <a:pt x="4053046" y="6634141"/>
                </a:lnTo>
                <a:lnTo>
                  <a:pt x="0" y="6634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1243817" y="5768137"/>
            <a:ext cx="5203669" cy="2987115"/>
          </a:xfrm>
          <a:custGeom>
            <a:avLst/>
            <a:gdLst/>
            <a:ahLst/>
            <a:cxnLst/>
            <a:rect l="l" t="t" r="r" b="b"/>
            <a:pathLst>
              <a:path w="5203669" h="2987115">
                <a:moveTo>
                  <a:pt x="0" y="0"/>
                </a:moveTo>
                <a:lnTo>
                  <a:pt x="5203669" y="0"/>
                </a:lnTo>
                <a:lnTo>
                  <a:pt x="5203669" y="2987115"/>
                </a:lnTo>
                <a:lnTo>
                  <a:pt x="0" y="2987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8593727" y="4801485"/>
            <a:ext cx="3068427" cy="3704962"/>
          </a:xfrm>
          <a:custGeom>
            <a:avLst/>
            <a:gdLst/>
            <a:ahLst/>
            <a:cxnLst/>
            <a:rect l="l" t="t" r="r" b="b"/>
            <a:pathLst>
              <a:path w="3068427" h="3704962">
                <a:moveTo>
                  <a:pt x="0" y="0"/>
                </a:moveTo>
                <a:lnTo>
                  <a:pt x="3068427" y="0"/>
                </a:lnTo>
                <a:lnTo>
                  <a:pt x="3068427" y="3704963"/>
                </a:lnTo>
                <a:lnTo>
                  <a:pt x="0" y="37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TextBox 1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Technikai feltételek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4151" y="1418386"/>
            <a:ext cx="18127323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Okostelefon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Mikrofon (hatótávolság!)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Körlámpa (Auchan - Quilive), esetleg softbox 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Figyelj a fényekre! </a:t>
            </a: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7275" y="1881941"/>
            <a:ext cx="4801529" cy="6881256"/>
            <a:chOff x="0" y="0"/>
            <a:chExt cx="6402038" cy="91750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482" r="3482"/>
            <a:stretch>
              <a:fillRect/>
            </a:stretch>
          </p:blipFill>
          <p:spPr>
            <a:xfrm>
              <a:off x="0" y="0"/>
              <a:ext cx="6402038" cy="9175008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4" name="AutoShape 1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15" name="Group 15"/>
          <p:cNvGrpSpPr/>
          <p:nvPr/>
        </p:nvGrpSpPr>
        <p:grpSpPr>
          <a:xfrm>
            <a:off x="4522612" y="638877"/>
            <a:ext cx="9032223" cy="702922"/>
            <a:chOff x="0" y="0"/>
            <a:chExt cx="2378857" cy="1851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78857" cy="185132"/>
            </a:xfrm>
            <a:custGeom>
              <a:avLst/>
              <a:gdLst/>
              <a:ahLst/>
              <a:cxnLst/>
              <a:rect l="l" t="t" r="r" b="b"/>
              <a:pathLst>
                <a:path w="2378857" h="185132">
                  <a:moveTo>
                    <a:pt x="0" y="0"/>
                  </a:moveTo>
                  <a:lnTo>
                    <a:pt x="2378857" y="0"/>
                  </a:lnTo>
                  <a:lnTo>
                    <a:pt x="2378857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2378857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36990" y="1881941"/>
            <a:ext cx="4801529" cy="6881256"/>
            <a:chOff x="0" y="0"/>
            <a:chExt cx="6402038" cy="917500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 l="3482" r="3482"/>
            <a:stretch>
              <a:fillRect/>
            </a:stretch>
          </p:blipFill>
          <p:spPr>
            <a:xfrm>
              <a:off x="0" y="0"/>
              <a:ext cx="6402038" cy="9175008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438644" y="1831230"/>
            <a:ext cx="4801529" cy="6881256"/>
            <a:chOff x="0" y="0"/>
            <a:chExt cx="6402038" cy="9175008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rcRect l="3482" r="3482"/>
            <a:stretch>
              <a:fillRect/>
            </a:stretch>
          </p:blipFill>
          <p:spPr>
            <a:xfrm>
              <a:off x="0" y="0"/>
              <a:ext cx="6402038" cy="9175008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Technikai feltételek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13" name="Group 13"/>
          <p:cNvGrpSpPr/>
          <p:nvPr/>
        </p:nvGrpSpPr>
        <p:grpSpPr>
          <a:xfrm>
            <a:off x="4522612" y="638877"/>
            <a:ext cx="9032223" cy="702922"/>
            <a:chOff x="0" y="0"/>
            <a:chExt cx="2378857" cy="185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78857" cy="185132"/>
            </a:xfrm>
            <a:custGeom>
              <a:avLst/>
              <a:gdLst/>
              <a:ahLst/>
              <a:cxnLst/>
              <a:rect l="l" t="t" r="r" b="b"/>
              <a:pathLst>
                <a:path w="2378857" h="185132">
                  <a:moveTo>
                    <a:pt x="0" y="0"/>
                  </a:moveTo>
                  <a:lnTo>
                    <a:pt x="2378857" y="0"/>
                  </a:lnTo>
                  <a:lnTo>
                    <a:pt x="2378857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378857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Milyen egy jó videó?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13" name="Group 13"/>
          <p:cNvGrpSpPr/>
          <p:nvPr/>
        </p:nvGrpSpPr>
        <p:grpSpPr>
          <a:xfrm>
            <a:off x="4522612" y="638877"/>
            <a:ext cx="9032223" cy="702922"/>
            <a:chOff x="0" y="0"/>
            <a:chExt cx="2378857" cy="185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78857" cy="185132"/>
            </a:xfrm>
            <a:custGeom>
              <a:avLst/>
              <a:gdLst/>
              <a:ahLst/>
              <a:cxnLst/>
              <a:rect l="l" t="t" r="r" b="b"/>
              <a:pathLst>
                <a:path w="2378857" h="185132">
                  <a:moveTo>
                    <a:pt x="0" y="0"/>
                  </a:moveTo>
                  <a:lnTo>
                    <a:pt x="2378857" y="0"/>
                  </a:lnTo>
                  <a:lnTo>
                    <a:pt x="2378857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378857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Milyen egy jó videó?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151" y="1418386"/>
            <a:ext cx="18127323" cy="877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Érdekes címsor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Folyamatosan fenntartja az érdeklődést (story, infó, vágások)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CTA! (Call To Action)- Cselekvésre ösztönöz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A célcsoportnak releváns, érdekes, értéket ad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Érzelmet vált ki (történet, humor, azonosulni tud vele)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Megkülönböztet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Lehetőség szerint van rajta felirat. </a:t>
            </a: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6264" y="3916680"/>
            <a:ext cx="15315471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Oké, de ki a ....-nak van erre ideje?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4503" y="4662837"/>
            <a:ext cx="10438993" cy="113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SZÜNET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72574" y="312905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6026608" y="1225879"/>
            <a:ext cx="6234784" cy="702922"/>
            <a:chOff x="0" y="0"/>
            <a:chExt cx="1642083" cy="185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2083" cy="185132"/>
            </a:xfrm>
            <a:custGeom>
              <a:avLst/>
              <a:gdLst/>
              <a:ahLst/>
              <a:cxnLst/>
              <a:rect l="l" t="t" r="r" b="b"/>
              <a:pathLst>
                <a:path w="1642083" h="185132">
                  <a:moveTo>
                    <a:pt x="0" y="0"/>
                  </a:moveTo>
                  <a:lnTo>
                    <a:pt x="1642083" y="0"/>
                  </a:lnTo>
                  <a:lnTo>
                    <a:pt x="164208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F1C6B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64208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Miért fontos?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0033" y="1862126"/>
            <a:ext cx="14723744" cy="675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endParaRPr/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pénz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Több idő = több sport/hobby/utazás = több töltődés = gyors/hatékony/motivált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REND(szer) =állandóság, rutin -elme nyugalma</a:t>
            </a:r>
          </a:p>
          <a:p>
            <a:pPr marL="1079501" lvl="1" indent="-539750" algn="l">
              <a:lnSpc>
                <a:spcPts val="6700"/>
              </a:lnSpc>
              <a:buFont typeface="Arial"/>
              <a:buChar char="•"/>
            </a:pPr>
            <a:r>
              <a:rPr lang="en-US" sz="5000">
                <a:solidFill>
                  <a:srgbClr val="424242"/>
                </a:solidFill>
                <a:latin typeface="Montserrat 1"/>
                <a:ea typeface="Montserrat 1"/>
                <a:cs typeface="Montserrat 1"/>
                <a:sym typeface="Montserrat 1"/>
              </a:rPr>
              <a:t>Robot üzemmód (szokások)</a:t>
            </a:r>
          </a:p>
          <a:p>
            <a:pPr algn="l">
              <a:lnSpc>
                <a:spcPts val="6700"/>
              </a:lnSpc>
            </a:pPr>
            <a:endParaRPr lang="en-US" sz="5000">
              <a:solidFill>
                <a:srgbClr val="424242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58524" y="1225879"/>
            <a:ext cx="16100776" cy="702922"/>
            <a:chOff x="0" y="0"/>
            <a:chExt cx="4240533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40533" cy="185132"/>
            </a:xfrm>
            <a:custGeom>
              <a:avLst/>
              <a:gdLst/>
              <a:ahLst/>
              <a:cxnLst/>
              <a:rect l="l" t="t" r="r" b="b"/>
              <a:pathLst>
                <a:path w="4240533" h="185132">
                  <a:moveTo>
                    <a:pt x="0" y="0"/>
                  </a:moveTo>
                  <a:lnTo>
                    <a:pt x="4240533" y="0"/>
                  </a:lnTo>
                  <a:lnTo>
                    <a:pt x="4240533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4240533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61341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AI és automatizáció a social médiában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6264" y="3916680"/>
            <a:ext cx="15315471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Okosan dolgozz, ne keményen!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723130" y="895011"/>
            <a:ext cx="4490302" cy="702922"/>
            <a:chOff x="0" y="0"/>
            <a:chExt cx="1182631" cy="185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2631" cy="185132"/>
            </a:xfrm>
            <a:custGeom>
              <a:avLst/>
              <a:gdLst/>
              <a:ahLst/>
              <a:cxnLst/>
              <a:rect l="l" t="t" r="r" b="b"/>
              <a:pathLst>
                <a:path w="1182631" h="185132">
                  <a:moveTo>
                    <a:pt x="0" y="0"/>
                  </a:moveTo>
                  <a:lnTo>
                    <a:pt x="1182631" y="0"/>
                  </a:lnTo>
                  <a:lnTo>
                    <a:pt x="118263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8263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0677" y="282542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Chat GTP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677" y="1526947"/>
            <a:ext cx="18127323" cy="523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Gyors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Helyetted gondolkozik/dolgozik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Képet/videót készít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Promt!</a:t>
            </a: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45051" y="4957289"/>
            <a:ext cx="18127323" cy="461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Fizetős verzió! (20 USD/hó)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Mondd el neki, ki vagy! Stílusod, értékeid, merre, hol dolgozol.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Ingatlan főbb adatai, kinek lenne ideális.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Poszt terv készítéshez ötletek, konkrét javaslatok, script. 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Felveheted (hang!)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Ne mindent higgy el neki! (statisztika, adatok)</a:t>
            </a:r>
          </a:p>
          <a:p>
            <a:pPr algn="l">
              <a:lnSpc>
                <a:spcPts val="5250"/>
              </a:lnSpc>
            </a:pPr>
            <a:endParaRPr lang="en-US" sz="3000" spc="300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40505" y="9720623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6765380" y="677239"/>
            <a:ext cx="4490302" cy="702922"/>
            <a:chOff x="0" y="0"/>
            <a:chExt cx="1182631" cy="1851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2631" cy="185132"/>
            </a:xfrm>
            <a:custGeom>
              <a:avLst/>
              <a:gdLst/>
              <a:ahLst/>
              <a:cxnLst/>
              <a:rect l="l" t="t" r="r" b="b"/>
              <a:pathLst>
                <a:path w="1182631" h="185132">
                  <a:moveTo>
                    <a:pt x="0" y="0"/>
                  </a:moveTo>
                  <a:lnTo>
                    <a:pt x="1182631" y="0"/>
                  </a:lnTo>
                  <a:lnTo>
                    <a:pt x="1182631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182631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2750" y="1250676"/>
            <a:ext cx="18127323" cy="789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Kép/videószerkesztés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Sablonok posztokhoz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Videó feliratozás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Egységes dizájn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PhotoShop helyett!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Fizetős verzió: </a:t>
            </a: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499723" y="1866213"/>
            <a:ext cx="3306347" cy="3247112"/>
          </a:xfrm>
          <a:custGeom>
            <a:avLst/>
            <a:gdLst/>
            <a:ahLst/>
            <a:cxnLst/>
            <a:rect l="l" t="t" r="r" b="b"/>
            <a:pathLst>
              <a:path w="3306347" h="3247112">
                <a:moveTo>
                  <a:pt x="0" y="0"/>
                </a:moveTo>
                <a:lnTo>
                  <a:pt x="3306347" y="0"/>
                </a:lnTo>
                <a:lnTo>
                  <a:pt x="3306347" y="3247113"/>
                </a:lnTo>
                <a:lnTo>
                  <a:pt x="0" y="3247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236796" y="1904395"/>
            <a:ext cx="3217366" cy="3239105"/>
          </a:xfrm>
          <a:custGeom>
            <a:avLst/>
            <a:gdLst/>
            <a:ahLst/>
            <a:cxnLst/>
            <a:rect l="l" t="t" r="r" b="b"/>
            <a:pathLst>
              <a:path w="3217366" h="3239105">
                <a:moveTo>
                  <a:pt x="0" y="0"/>
                </a:moveTo>
                <a:lnTo>
                  <a:pt x="3217366" y="0"/>
                </a:lnTo>
                <a:lnTo>
                  <a:pt x="3217366" y="3239105"/>
                </a:lnTo>
                <a:lnTo>
                  <a:pt x="0" y="3239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2091820" y="3045588"/>
            <a:ext cx="1857706" cy="956718"/>
          </a:xfrm>
          <a:custGeom>
            <a:avLst/>
            <a:gdLst/>
            <a:ahLst/>
            <a:cxnLst/>
            <a:rect l="l" t="t" r="r" b="b"/>
            <a:pathLst>
              <a:path w="1857706" h="956718">
                <a:moveTo>
                  <a:pt x="0" y="0"/>
                </a:moveTo>
                <a:lnTo>
                  <a:pt x="1857706" y="0"/>
                </a:lnTo>
                <a:lnTo>
                  <a:pt x="1857706" y="956719"/>
                </a:lnTo>
                <a:lnTo>
                  <a:pt x="0" y="956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7567842" y="5599378"/>
            <a:ext cx="2604358" cy="3464777"/>
          </a:xfrm>
          <a:custGeom>
            <a:avLst/>
            <a:gdLst/>
            <a:ahLst/>
            <a:cxnLst/>
            <a:rect l="l" t="t" r="r" b="b"/>
            <a:pathLst>
              <a:path w="2604358" h="3464777">
                <a:moveTo>
                  <a:pt x="0" y="0"/>
                </a:moveTo>
                <a:lnTo>
                  <a:pt x="2604358" y="0"/>
                </a:lnTo>
                <a:lnTo>
                  <a:pt x="2604358" y="3464778"/>
                </a:lnTo>
                <a:lnTo>
                  <a:pt x="0" y="346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10416315" y="5599378"/>
            <a:ext cx="2604358" cy="3464777"/>
          </a:xfrm>
          <a:custGeom>
            <a:avLst/>
            <a:gdLst/>
            <a:ahLst/>
            <a:cxnLst/>
            <a:rect l="l" t="t" r="r" b="b"/>
            <a:pathLst>
              <a:path w="2604358" h="3464777">
                <a:moveTo>
                  <a:pt x="0" y="0"/>
                </a:moveTo>
                <a:lnTo>
                  <a:pt x="2604358" y="0"/>
                </a:lnTo>
                <a:lnTo>
                  <a:pt x="2604358" y="3464778"/>
                </a:lnTo>
                <a:lnTo>
                  <a:pt x="0" y="3464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3740839" y="5922563"/>
            <a:ext cx="4209280" cy="3115201"/>
          </a:xfrm>
          <a:custGeom>
            <a:avLst/>
            <a:gdLst/>
            <a:ahLst/>
            <a:cxnLst/>
            <a:rect l="l" t="t" r="r" b="b"/>
            <a:pathLst>
              <a:path w="4209280" h="3115201">
                <a:moveTo>
                  <a:pt x="0" y="0"/>
                </a:moveTo>
                <a:lnTo>
                  <a:pt x="4209280" y="0"/>
                </a:lnTo>
                <a:lnTo>
                  <a:pt x="4209280" y="3115201"/>
                </a:lnTo>
                <a:lnTo>
                  <a:pt x="0" y="3115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TextBox 14"/>
          <p:cNvSpPr txBox="1"/>
          <p:nvPr/>
        </p:nvSpPr>
        <p:spPr>
          <a:xfrm>
            <a:off x="6442599" y="9720623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Canva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2546" y="6533878"/>
            <a:ext cx="7200856" cy="260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(10-15 USD/hó)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Sokkal több lehetőség! </a:t>
            </a:r>
          </a:p>
          <a:p>
            <a:pPr algn="l">
              <a:lnSpc>
                <a:spcPts val="5250"/>
              </a:lnSpc>
            </a:pPr>
            <a:r>
              <a:rPr lang="en-US" sz="3000" spc="300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(fotók, felirat, átméretezés, képszerkesztés)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40505" y="9720623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3351419" y="677239"/>
            <a:ext cx="11558855" cy="702922"/>
            <a:chOff x="0" y="0"/>
            <a:chExt cx="3044307" cy="1851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4307" cy="185132"/>
            </a:xfrm>
            <a:custGeom>
              <a:avLst/>
              <a:gdLst/>
              <a:ahLst/>
              <a:cxnLst/>
              <a:rect l="l" t="t" r="r" b="b"/>
              <a:pathLst>
                <a:path w="3044307" h="185132">
                  <a:moveTo>
                    <a:pt x="0" y="0"/>
                  </a:moveTo>
                  <a:lnTo>
                    <a:pt x="3044307" y="0"/>
                  </a:lnTo>
                  <a:lnTo>
                    <a:pt x="3044307" y="185132"/>
                  </a:lnTo>
                  <a:lnTo>
                    <a:pt x="0" y="185132"/>
                  </a:lnTo>
                  <a:close/>
                </a:path>
              </a:pathLst>
            </a:custGeom>
            <a:solidFill>
              <a:srgbClr val="DEC77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044307" cy="175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2671" y="1671781"/>
            <a:ext cx="17495665" cy="700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Posztolom.com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: Automatikus posztolás csoportokba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CapCut: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Videó vágás, szerkesztés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Veed Captions: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videó feliratozás (telefon)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Later, Buffer (időzítés)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- !META INGYENES!</a:t>
            </a:r>
          </a:p>
          <a:p>
            <a:pPr marL="863599" lvl="1" indent="-431800" algn="l">
              <a:lnSpc>
                <a:spcPts val="6999"/>
              </a:lnSpc>
              <a:buFont typeface="Arial"/>
              <a:buChar char="•"/>
            </a:pPr>
            <a:r>
              <a:rPr lang="en-US" sz="3999" b="1" spc="399">
                <a:solidFill>
                  <a:srgbClr val="424242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VA - SM</a:t>
            </a:r>
            <a:r>
              <a:rPr lang="en-US" sz="3999" spc="39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 (Virtuális Asszisztens, Social Media Manager)</a:t>
            </a: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6999"/>
              </a:lnSpc>
            </a:pPr>
            <a:endParaRPr lang="en-US" sz="3999" spc="399">
              <a:solidFill>
                <a:srgbClr val="424242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42599" y="9720623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677" y="13335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Egyéb segítség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00" y="-266700"/>
            <a:ext cx="19011900" cy="3695700"/>
          </a:xfrm>
          <a:prstGeom prst="rect">
            <a:avLst/>
          </a:prstGeom>
          <a:solidFill>
            <a:srgbClr val="DEC772"/>
          </a:solid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-1497230" y="1409077"/>
            <a:ext cx="14093462" cy="10287000"/>
            <a:chOff x="0" y="0"/>
            <a:chExt cx="3373780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Freeform 5"/>
          <p:cNvSpPr/>
          <p:nvPr/>
        </p:nvSpPr>
        <p:spPr>
          <a:xfrm>
            <a:off x="233597" y="1626155"/>
            <a:ext cx="8660845" cy="8660845"/>
          </a:xfrm>
          <a:custGeom>
            <a:avLst/>
            <a:gdLst/>
            <a:ahLst/>
            <a:cxnLst/>
            <a:rect l="l" t="t" r="r" b="b"/>
            <a:pathLst>
              <a:path w="8660845" h="8660845">
                <a:moveTo>
                  <a:pt x="0" y="0"/>
                </a:moveTo>
                <a:lnTo>
                  <a:pt x="8660845" y="0"/>
                </a:lnTo>
                <a:lnTo>
                  <a:pt x="8660845" y="8660845"/>
                </a:lnTo>
                <a:lnTo>
                  <a:pt x="0" y="8660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7616768" y="5430910"/>
            <a:ext cx="10438993" cy="113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Kérdések?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72574" y="312905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F1E8DE"/>
          </a:solid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4242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BOTKA-ILYÉS SZILVI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97147"/>
            <a:ext cx="18288000" cy="78985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13" name="TextBox 13"/>
          <p:cNvSpPr txBox="1"/>
          <p:nvPr/>
        </p:nvSpPr>
        <p:spPr>
          <a:xfrm>
            <a:off x="6134317" y="9705952"/>
            <a:ext cx="52151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677" y="4179570"/>
            <a:ext cx="17966646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Köszönöm!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2251" y="3031646"/>
            <a:ext cx="13731123" cy="330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7"/>
              </a:lnSpc>
            </a:pPr>
            <a:r>
              <a:rPr lang="en-US" sz="8597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Hány nap szabadságra tudnál elmenni úgy, hogy </a:t>
            </a:r>
            <a:r>
              <a:rPr lang="en-US" sz="8597" b="1">
                <a:solidFill>
                  <a:srgbClr val="DEC77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 pénztárcád ne bánja</a:t>
            </a:r>
            <a:r>
              <a:rPr lang="en-US" sz="8597" b="1">
                <a:solidFill>
                  <a:srgbClr val="424242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?</a:t>
            </a:r>
          </a:p>
        </p:txBody>
      </p:sp>
      <p:sp>
        <p:nvSpPr>
          <p:cNvPr id="3" name="AutoShape 3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0" y="9718008"/>
            <a:ext cx="1828800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9497147"/>
            <a:ext cx="19566866" cy="917973"/>
          </a:xfrm>
          <a:prstGeom prst="rect">
            <a:avLst/>
          </a:prstGeom>
          <a:solidFill>
            <a:srgbClr val="DEC772"/>
          </a:solid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0" y="9718008"/>
            <a:ext cx="1828800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399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BOTKA SZILVI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252179"/>
            <a:ext cx="15872969" cy="534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0"/>
              </a:lnSpc>
            </a:pPr>
            <a:r>
              <a:rPr lang="en-US" sz="5249">
                <a:solidFill>
                  <a:srgbClr val="424242"/>
                </a:solidFill>
                <a:latin typeface="Amsterdam One"/>
                <a:ea typeface="Amsterdam One"/>
                <a:cs typeface="Amsterdam One"/>
                <a:sym typeface="Amsterdam One"/>
              </a:rPr>
              <a:t>Az idő legrosszabb kihasználása, ha nagyon jól csinálsz</a:t>
            </a:r>
          </a:p>
          <a:p>
            <a:pPr algn="ctr">
              <a:lnSpc>
                <a:spcPts val="10970"/>
              </a:lnSpc>
            </a:pPr>
            <a:r>
              <a:rPr lang="en-US" sz="5249">
                <a:solidFill>
                  <a:srgbClr val="424242"/>
                </a:solidFill>
                <a:latin typeface="Amsterdam One"/>
                <a:ea typeface="Amsterdam One"/>
                <a:cs typeface="Amsterdam One"/>
                <a:sym typeface="Amsterdam One"/>
              </a:rPr>
              <a:t> valamit, amit nem is kellene csinálnod." </a:t>
            </a:r>
          </a:p>
          <a:p>
            <a:pPr algn="ctr">
              <a:lnSpc>
                <a:spcPts val="10970"/>
              </a:lnSpc>
            </a:pPr>
            <a:endParaRPr lang="en-US" sz="5249">
              <a:solidFill>
                <a:srgbClr val="424242"/>
              </a:solidFill>
              <a:latin typeface="Amsterdam One"/>
              <a:ea typeface="Amsterdam One"/>
              <a:cs typeface="Amsterdam One"/>
              <a:sym typeface="Amsterdam One"/>
            </a:endParaRPr>
          </a:p>
          <a:p>
            <a:pPr algn="ctr">
              <a:lnSpc>
                <a:spcPts val="10970"/>
              </a:lnSpc>
            </a:pPr>
            <a:r>
              <a:rPr lang="en-US" sz="5249">
                <a:solidFill>
                  <a:srgbClr val="424242"/>
                </a:solidFill>
                <a:latin typeface="Montserrat 2"/>
                <a:ea typeface="Montserrat 2"/>
                <a:cs typeface="Montserrat 2"/>
                <a:sym typeface="Montserrat 2"/>
              </a:rPr>
              <a:t>(Brian Tracy)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2178</Words>
  <Application>Microsoft Office PowerPoint</Application>
  <PresentationFormat>Egyéni</PresentationFormat>
  <Paragraphs>707</Paragraphs>
  <Slides>75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75</vt:i4>
      </vt:variant>
    </vt:vector>
  </HeadingPairs>
  <TitlesOfParts>
    <vt:vector size="93" baseType="lpstr">
      <vt:lpstr>Open Sans Bold</vt:lpstr>
      <vt:lpstr>Montserrat Classic</vt:lpstr>
      <vt:lpstr>Montserrat 2</vt:lpstr>
      <vt:lpstr>Poppins Light</vt:lpstr>
      <vt:lpstr>Sorts Mill Goudy</vt:lpstr>
      <vt:lpstr>Playfair Display</vt:lpstr>
      <vt:lpstr>Calibri</vt:lpstr>
      <vt:lpstr>Montserrat Classic Bold</vt:lpstr>
      <vt:lpstr>Montserrat 1</vt:lpstr>
      <vt:lpstr>Open Sans</vt:lpstr>
      <vt:lpstr>Poppins Medium Bold</vt:lpstr>
      <vt:lpstr>Open Sans Italics</vt:lpstr>
      <vt:lpstr>Playfair Display Bold</vt:lpstr>
      <vt:lpstr>Arial</vt:lpstr>
      <vt:lpstr>Nunito</vt:lpstr>
      <vt:lpstr>Amsterdam One</vt:lpstr>
      <vt:lpstr>Montserrat 2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Időgazdálkodás és Social Média ingatlanosoknak workshop</dc:title>
  <cp:lastModifiedBy>Szilvia Botka-Ilyés</cp:lastModifiedBy>
  <cp:revision>2</cp:revision>
  <dcterms:created xsi:type="dcterms:W3CDTF">2006-08-16T00:00:00Z</dcterms:created>
  <dcterms:modified xsi:type="dcterms:W3CDTF">2024-11-21T04:52:36Z</dcterms:modified>
  <dc:identifier>DAGW_0-uCE0</dc:identifier>
</cp:coreProperties>
</file>