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0" r:id="rId1"/>
  </p:sldMasterIdLst>
  <p:sldIdLst>
    <p:sldId id="256" r:id="rId2"/>
    <p:sldId id="327" r:id="rId3"/>
    <p:sldId id="325" r:id="rId4"/>
    <p:sldId id="326" r:id="rId5"/>
    <p:sldId id="365" r:id="rId6"/>
    <p:sldId id="328" r:id="rId7"/>
    <p:sldId id="329" r:id="rId8"/>
    <p:sldId id="330" r:id="rId9"/>
    <p:sldId id="333" r:id="rId10"/>
    <p:sldId id="334" r:id="rId11"/>
    <p:sldId id="337" r:id="rId12"/>
    <p:sldId id="338" r:id="rId13"/>
    <p:sldId id="340" r:id="rId14"/>
    <p:sldId id="372" r:id="rId15"/>
    <p:sldId id="360" r:id="rId16"/>
    <p:sldId id="314" r:id="rId17"/>
    <p:sldId id="324" r:id="rId18"/>
    <p:sldId id="342" r:id="rId19"/>
    <p:sldId id="373" r:id="rId20"/>
    <p:sldId id="343" r:id="rId21"/>
    <p:sldId id="320" r:id="rId22"/>
    <p:sldId id="348" r:id="rId23"/>
    <p:sldId id="349" r:id="rId24"/>
    <p:sldId id="374" r:id="rId25"/>
    <p:sldId id="350" r:id="rId26"/>
    <p:sldId id="353" r:id="rId27"/>
    <p:sldId id="352" r:id="rId28"/>
    <p:sldId id="316" r:id="rId29"/>
    <p:sldId id="364" r:id="rId30"/>
    <p:sldId id="368" r:id="rId31"/>
    <p:sldId id="370" r:id="rId32"/>
    <p:sldId id="312" r:id="rId33"/>
    <p:sldId id="323" r:id="rId34"/>
    <p:sldId id="318" r:id="rId35"/>
    <p:sldId id="375" r:id="rId36"/>
    <p:sldId id="366" r:id="rId37"/>
    <p:sldId id="355" r:id="rId38"/>
    <p:sldId id="357" r:id="rId39"/>
    <p:sldId id="376" r:id="rId40"/>
    <p:sldId id="358" r:id="rId41"/>
    <p:sldId id="311" r:id="rId42"/>
    <p:sldId id="362" r:id="rId43"/>
    <p:sldId id="359" r:id="rId44"/>
    <p:sldId id="363" r:id="rId45"/>
    <p:sldId id="321" r:id="rId46"/>
    <p:sldId id="307" r:id="rId4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3604" y="1217760"/>
            <a:ext cx="7766936" cy="1646302"/>
          </a:xfrm>
        </p:spPr>
        <p:txBody>
          <a:bodyPr anchor="b">
            <a:noAutofit/>
          </a:bodyPr>
          <a:lstStyle>
            <a:lvl1pPr algn="r">
              <a:defRPr sz="4800" cap="all" baseline="0">
                <a:solidFill>
                  <a:schemeClr val="accent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604" y="3107250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210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804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3622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5838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2103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9682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798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362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06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339" y="1847512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0339" y="3674093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grpSp>
        <p:nvGrpSpPr>
          <p:cNvPr id="7" name="Group 1"/>
          <p:cNvGrpSpPr/>
          <p:nvPr userDrawn="1"/>
        </p:nvGrpSpPr>
        <p:grpSpPr>
          <a:xfrm>
            <a:off x="246734" y="1723434"/>
            <a:ext cx="2496985" cy="3991171"/>
            <a:chOff x="709613" y="625475"/>
            <a:chExt cx="2908300" cy="4235450"/>
          </a:xfrm>
        </p:grpSpPr>
        <p:pic>
          <p:nvPicPr>
            <p:cNvPr id="8" name="Picture 2" descr="E:\002-KIMS BUSINESS\007-02-Fullslidesppt-Contents\20161219\07-real\real-item02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13" y="625475"/>
              <a:ext cx="2908300" cy="423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E:\002-KIMS BUSINESS\007-02-Fullslidesppt-Contents\20161219\07-real\real-item01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120" y="1177310"/>
              <a:ext cx="1705223" cy="1609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130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000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11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959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30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335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737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F252-034D-4C8A-BE6C-6947C88F62F8}" type="datetimeFigureOut">
              <a:rPr lang="hu-HU" smtClean="0"/>
              <a:t>2019. 11. 11.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C469AB5-0FBF-4A37-840D-18C4D781AE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886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INGATLANFOTÓZÁS</a:t>
            </a:r>
            <a:endParaRPr lang="hu-HU" dirty="0"/>
          </a:p>
        </p:txBody>
      </p:sp>
      <p:sp>
        <p:nvSpPr>
          <p:cNvPr id="11" name="Alcím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mtClean="0"/>
              <a:t>Szénási B. Viktória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73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01466"/>
          </a:xfrm>
        </p:spPr>
        <p:txBody>
          <a:bodyPr>
            <a:normAutofit lnSpcReduction="10000"/>
          </a:bodyPr>
          <a:lstStyle/>
          <a:p>
            <a:pPr marL="400050" lvl="1" indent="0" algn="ctr">
              <a:buNone/>
            </a:pPr>
            <a:endParaRPr lang="hu-HU" dirty="0" smtClean="0"/>
          </a:p>
          <a:p>
            <a:pPr marL="400050" lvl="1" indent="0" algn="ctr">
              <a:buNone/>
            </a:pPr>
            <a:endParaRPr lang="hu-HU" dirty="0"/>
          </a:p>
          <a:p>
            <a:pPr marL="400050" lvl="1" indent="0" algn="ctr">
              <a:buNone/>
            </a:pPr>
            <a:endParaRPr lang="hu-HU" dirty="0" smtClean="0"/>
          </a:p>
          <a:p>
            <a:pPr marL="400050" lvl="1" indent="0" algn="ctr">
              <a:buNone/>
            </a:pPr>
            <a:endParaRPr lang="hu-HU" dirty="0"/>
          </a:p>
          <a:p>
            <a:pPr marL="400050" lvl="1" indent="0" algn="ctr">
              <a:buNone/>
            </a:pPr>
            <a:endParaRPr lang="hu-HU" dirty="0" smtClean="0"/>
          </a:p>
          <a:p>
            <a:pPr marL="400050" lvl="1" indent="0" algn="ctr">
              <a:buNone/>
            </a:pPr>
            <a:endParaRPr lang="hu-HU" dirty="0"/>
          </a:p>
          <a:p>
            <a:pPr marL="400050" lvl="1" indent="0" algn="ctr">
              <a:buNone/>
            </a:pPr>
            <a:endParaRPr lang="hu-HU" dirty="0" smtClean="0"/>
          </a:p>
          <a:p>
            <a:pPr marL="400050" lvl="1" indent="0" algn="ctr">
              <a:buNone/>
            </a:pPr>
            <a:endParaRPr lang="hu-HU" dirty="0"/>
          </a:p>
          <a:p>
            <a:pPr marL="400050" lvl="1" indent="0" algn="ctr">
              <a:buNone/>
            </a:pPr>
            <a:endParaRPr lang="hu-HU" dirty="0" smtClean="0"/>
          </a:p>
          <a:p>
            <a:pPr marL="400050" lvl="1" indent="0" algn="ctr">
              <a:buNone/>
            </a:pPr>
            <a:endParaRPr lang="hu-HU" dirty="0"/>
          </a:p>
          <a:p>
            <a:pPr marL="400050" lvl="1" indent="0" algn="ctr">
              <a:buNone/>
            </a:pPr>
            <a:endParaRPr lang="hu-HU" dirty="0" smtClean="0"/>
          </a:p>
          <a:p>
            <a:pPr marL="400050" lvl="1" indent="0" algn="ctr">
              <a:buNone/>
            </a:pPr>
            <a:r>
              <a:rPr lang="hu-HU" dirty="0" smtClean="0"/>
              <a:t>F/2,8                                                                    F/5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23" y="506452"/>
            <a:ext cx="3473069" cy="5202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02" y="506452"/>
            <a:ext cx="3477667" cy="5209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40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ISO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Fény érzékenység</a:t>
            </a:r>
          </a:p>
          <a:p>
            <a:r>
              <a:rPr lang="hu-HU" dirty="0" smtClean="0"/>
              <a:t>Kompakt </a:t>
            </a:r>
            <a:r>
              <a:rPr lang="hu-HU" dirty="0"/>
              <a:t>fényképezők</a:t>
            </a:r>
          </a:p>
          <a:p>
            <a:pPr lvl="1"/>
            <a:r>
              <a:rPr lang="hu-HU" dirty="0"/>
              <a:t>Esetenként beállítható</a:t>
            </a:r>
          </a:p>
          <a:p>
            <a:r>
              <a:rPr lang="hu-HU" dirty="0" err="1"/>
              <a:t>Mobiloknál</a:t>
            </a:r>
            <a:endParaRPr lang="hu-HU" dirty="0"/>
          </a:p>
          <a:p>
            <a:pPr lvl="1"/>
            <a:r>
              <a:rPr lang="hu-HU" dirty="0"/>
              <a:t>Fizikailag nincs</a:t>
            </a:r>
          </a:p>
          <a:p>
            <a:pPr lvl="1"/>
            <a:r>
              <a:rPr lang="hu-HU" dirty="0"/>
              <a:t>Utólagos effektekkel hasonló hatás érhető el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9456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9027" y="1808896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endParaRPr lang="hu-HU" dirty="0" smtClean="0"/>
          </a:p>
        </p:txBody>
      </p:sp>
      <p:pic>
        <p:nvPicPr>
          <p:cNvPr id="2050" name="Picture 2" descr="ISO Sensitivity 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03" y="1436254"/>
            <a:ext cx="6535839" cy="43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74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Záridő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hu-HU" dirty="0" smtClean="0"/>
              <a:t>Blende szabályozza, hogy mennyi fény jut be az objektíven át az érzékelőre. A záridő azt, hogy mennyi ideig van nyitva a lyuk</a:t>
            </a:r>
          </a:p>
          <a:p>
            <a:r>
              <a:rPr lang="hu-HU" dirty="0" smtClean="0"/>
              <a:t>Meg kell találni a megfelelő egyensúlyt</a:t>
            </a:r>
          </a:p>
          <a:p>
            <a:pPr lvl="1"/>
            <a:r>
              <a:rPr lang="hu-HU" dirty="0" smtClean="0"/>
              <a:t>Rövid záridő</a:t>
            </a:r>
          </a:p>
          <a:p>
            <a:pPr lvl="2"/>
            <a:r>
              <a:rPr lang="hu-HU" dirty="0" smtClean="0"/>
              <a:t>Sötétebb kép</a:t>
            </a:r>
          </a:p>
          <a:p>
            <a:pPr lvl="2"/>
            <a:r>
              <a:rPr lang="hu-HU" dirty="0" smtClean="0"/>
              <a:t>Nem érzékeny a bemozdulásra</a:t>
            </a:r>
          </a:p>
          <a:p>
            <a:pPr lvl="2"/>
            <a:r>
              <a:rPr lang="hu-HU" dirty="0" smtClean="0"/>
              <a:t>Pillanat megfagyasztása</a:t>
            </a:r>
          </a:p>
          <a:p>
            <a:pPr lvl="1"/>
            <a:r>
              <a:rPr lang="hu-HU" dirty="0" smtClean="0"/>
              <a:t>Hosszú záridő</a:t>
            </a:r>
          </a:p>
          <a:p>
            <a:pPr lvl="2"/>
            <a:r>
              <a:rPr lang="hu-HU" dirty="0" smtClean="0"/>
              <a:t>Világosabb kép</a:t>
            </a:r>
          </a:p>
          <a:p>
            <a:pPr lvl="2"/>
            <a:r>
              <a:rPr lang="hu-HU" dirty="0" smtClean="0"/>
              <a:t>Érzékeny a bemozdulásra</a:t>
            </a:r>
          </a:p>
          <a:p>
            <a:pPr lvl="2"/>
            <a:r>
              <a:rPr lang="hu-HU" dirty="0" smtClean="0"/>
              <a:t>Fényfestés, mozgásokat akarok szemléltetni</a:t>
            </a:r>
            <a:endParaRPr lang="hu-HU" dirty="0"/>
          </a:p>
          <a:p>
            <a:r>
              <a:rPr lang="hu-HU" dirty="0"/>
              <a:t>Kompakt fényképezők</a:t>
            </a:r>
          </a:p>
          <a:p>
            <a:pPr lvl="1"/>
            <a:r>
              <a:rPr lang="hu-HU" dirty="0"/>
              <a:t>Esetenként beállítható</a:t>
            </a:r>
          </a:p>
          <a:p>
            <a:r>
              <a:rPr lang="hu-HU" dirty="0" err="1"/>
              <a:t>Mobiloknál</a:t>
            </a:r>
            <a:endParaRPr lang="hu-HU" dirty="0"/>
          </a:p>
          <a:p>
            <a:pPr lvl="1"/>
            <a:r>
              <a:rPr lang="hu-HU" dirty="0"/>
              <a:t>Fizikailag nincs</a:t>
            </a:r>
          </a:p>
          <a:p>
            <a:pPr lvl="1"/>
            <a:r>
              <a:rPr lang="hu-HU" dirty="0"/>
              <a:t>Utólagos effektekkel hasonló hatás érhető el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799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9027" y="1808896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endParaRPr lang="hu-HU" dirty="0" smtClean="0"/>
          </a:p>
        </p:txBody>
      </p:sp>
      <p:pic>
        <p:nvPicPr>
          <p:cNvPr id="3074" name="Picture 2" descr="fotosuli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37" y="1270000"/>
            <a:ext cx="8110848" cy="458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631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Vaku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Villanófény, mesterséges fényforrás</a:t>
            </a:r>
          </a:p>
          <a:p>
            <a:pPr lvl="1"/>
            <a:r>
              <a:rPr lang="hu-HU" dirty="0" smtClean="0"/>
              <a:t>Rendszervaku</a:t>
            </a:r>
          </a:p>
          <a:p>
            <a:pPr lvl="1"/>
            <a:r>
              <a:rPr lang="hu-HU" dirty="0" smtClean="0"/>
              <a:t>Derítők</a:t>
            </a:r>
          </a:p>
          <a:p>
            <a:endParaRPr lang="hu-HU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91245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73" y="609600"/>
            <a:ext cx="539325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785641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86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Javaslatok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59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Legyen rend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0" y="1564660"/>
            <a:ext cx="539282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22" y="1564660"/>
            <a:ext cx="539283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28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vízszintes legyen vízszintes</a:t>
            </a:r>
            <a:br>
              <a:rPr lang="hu-HU" dirty="0"/>
            </a:b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94207"/>
            <a:ext cx="4784053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50" y="1694207"/>
            <a:ext cx="478668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037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fontos a jó fotó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Figyelem felkeltő legyen</a:t>
            </a:r>
          </a:p>
          <a:p>
            <a:r>
              <a:rPr lang="hu-HU" dirty="0" smtClean="0"/>
              <a:t>Kíváncsivá tegye a keresőt</a:t>
            </a:r>
          </a:p>
          <a:p>
            <a:r>
              <a:rPr lang="hu-HU" dirty="0" smtClean="0"/>
              <a:t>Igényességet sugározzon az ingatlanról</a:t>
            </a:r>
          </a:p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30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bútorok legyenek függőlegesek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47" y="1393874"/>
            <a:ext cx="3600000" cy="491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11" y="1393874"/>
            <a:ext cx="3600000" cy="491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7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5381244" cy="358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99" y="597096"/>
            <a:ext cx="538983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81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Legyen letisztult a környezet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9081" y="2166750"/>
            <a:ext cx="539282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60" y="1270337"/>
            <a:ext cx="3600000" cy="539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43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24126" cy="1320800"/>
          </a:xfrm>
        </p:spPr>
        <p:txBody>
          <a:bodyPr/>
          <a:lstStyle/>
          <a:p>
            <a:r>
              <a:rPr lang="hu-HU" dirty="0" smtClean="0"/>
              <a:t>Ne látszódjon a tükörben a fotós vagy a vaku csillanás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82" y="1696101"/>
            <a:ext cx="3600000" cy="476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églalap 8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12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Oda nem illő dolgot ne fotózzunk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01" y="1547444"/>
            <a:ext cx="3600000" cy="4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60" y="1514899"/>
            <a:ext cx="2867070" cy="483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48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lényegen legyen a hangsúly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6" y="1644537"/>
            <a:ext cx="10058400" cy="41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Válasszunk jó perspektívát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51539"/>
            <a:ext cx="4802212" cy="3622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4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Fehéregyensúly problémák elkerülése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99" y="2227385"/>
            <a:ext cx="539283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27385"/>
            <a:ext cx="53925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64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Legyen megfelelő a magasság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4836041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14" y="1930400"/>
            <a:ext cx="539325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58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Látszódjanak a burkolatok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2783077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78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Ingatlanfotózás célja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Burkolatok</a:t>
            </a:r>
          </a:p>
          <a:p>
            <a:r>
              <a:rPr lang="hu-HU" dirty="0" smtClean="0"/>
              <a:t>Terek nagysága</a:t>
            </a:r>
          </a:p>
          <a:p>
            <a:r>
              <a:rPr lang="hu-HU" dirty="0" smtClean="0"/>
              <a:t>Nyílászárók minősége</a:t>
            </a:r>
          </a:p>
          <a:p>
            <a:r>
              <a:rPr lang="hu-HU" dirty="0" smtClean="0"/>
              <a:t>Helyiségek </a:t>
            </a:r>
          </a:p>
          <a:p>
            <a:r>
              <a:rPr lang="hu-HU" dirty="0" smtClean="0"/>
              <a:t>Világos-e a helyiség</a:t>
            </a:r>
          </a:p>
          <a:p>
            <a:r>
              <a:rPr lang="hu-HU" dirty="0" smtClean="0"/>
              <a:t>Rendezettség látszata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43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Tér tűnjön minél tágasabbnak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19372"/>
            <a:ext cx="539289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247" y="1819372"/>
            <a:ext cx="5392513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24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kép legyen éles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0" y="1465384"/>
            <a:ext cx="3600000" cy="4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8" y="1465385"/>
            <a:ext cx="3204256" cy="4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65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Megfelelő napszak</a:t>
            </a:r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333946"/>
            <a:ext cx="5400000" cy="314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76" y="1194585"/>
            <a:ext cx="3600000" cy="539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63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 legyen zsúfolt a tér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17" y="2773017"/>
            <a:ext cx="539282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23621"/>
            <a:ext cx="356995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artalom hely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20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Fókuszvonal – vezető vonal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" y="1270000"/>
            <a:ext cx="3600000" cy="539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17" y="1270000"/>
            <a:ext cx="3600000" cy="539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61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Mutasd meg miben más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89723"/>
            <a:ext cx="440570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71" y="1789723"/>
            <a:ext cx="5393055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3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Készüljön elég sok kép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3" y="1451072"/>
            <a:ext cx="7726114" cy="496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26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Home </a:t>
            </a:r>
            <a:r>
              <a:rPr lang="hu-HU" dirty="0" err="1" smtClean="0"/>
              <a:t>Staging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14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Home </a:t>
            </a:r>
            <a:r>
              <a:rPr lang="hu-HU" dirty="0" err="1" smtClean="0"/>
              <a:t>Staging</a:t>
            </a:r>
            <a:r>
              <a:rPr lang="hu-HU" dirty="0" smtClean="0"/>
              <a:t> célja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Felöltöztetjük az ingatlant</a:t>
            </a:r>
          </a:p>
          <a:p>
            <a:r>
              <a:rPr lang="hu-HU" dirty="0" smtClean="0"/>
              <a:t>Bemutatja az ingatlanba rejlő lehetőségeket</a:t>
            </a:r>
          </a:p>
          <a:p>
            <a:r>
              <a:rPr lang="hu-HU" dirty="0" smtClean="0"/>
              <a:t>A vevő azt érezze, itt akarok élni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151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Legyen kívánatos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9" y="2509566"/>
            <a:ext cx="3600000" cy="240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12" y="308002"/>
            <a:ext cx="539283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12" y="4209600"/>
            <a:ext cx="3600000" cy="240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29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Ingatlanfotózásnak mi nem a célja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WC fényképezése</a:t>
            </a:r>
          </a:p>
          <a:p>
            <a:r>
              <a:rPr lang="hu-HU" dirty="0" smtClean="0"/>
              <a:t>Kép a falon</a:t>
            </a:r>
          </a:p>
          <a:p>
            <a:r>
              <a:rPr lang="hu-HU" dirty="0" smtClean="0"/>
              <a:t>Kanapé a nappaliban</a:t>
            </a:r>
          </a:p>
          <a:p>
            <a:r>
              <a:rPr lang="hu-HU" dirty="0" smtClean="0"/>
              <a:t>Rendetlenség bemutatása</a:t>
            </a:r>
          </a:p>
          <a:p>
            <a:r>
              <a:rPr lang="hu-HU" dirty="0" smtClean="0"/>
              <a:t>Elmosódott, életlen képek gyűjtése</a:t>
            </a:r>
          </a:p>
        </p:txBody>
      </p:sp>
    </p:spTree>
    <p:extLst>
      <p:ext uri="{BB962C8B-B14F-4D97-AF65-F5344CB8AC3E}">
        <p14:creationId xmlns:p14="http://schemas.microsoft.com/office/powerpoint/2010/main" val="13832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Alapvető szabályok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Rakjunk rendet</a:t>
            </a:r>
          </a:p>
          <a:p>
            <a:r>
              <a:rPr lang="hu-HU" dirty="0" smtClean="0"/>
              <a:t>Tegyünk el az apró-cseprő személyes dolgokat</a:t>
            </a:r>
          </a:p>
          <a:p>
            <a:r>
              <a:rPr lang="hu-HU" dirty="0" smtClean="0"/>
              <a:t>Helyezzünk növényeket, dekorációkat</a:t>
            </a:r>
          </a:p>
          <a:p>
            <a:r>
              <a:rPr lang="hu-HU" dirty="0" smtClean="0"/>
              <a:t>Szobákat tegyük harmonikussá (Falhoz passzoló színes kiegészítőkkel pl.)</a:t>
            </a:r>
          </a:p>
          <a:p>
            <a:r>
              <a:rPr lang="hu-HU" dirty="0" smtClean="0"/>
              <a:t>Vevő nem azt akarja látni, hogy kik laknak a lakásban, hanem önmagát szeretné látni jövendőbeli otthonában.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11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482009"/>
            <a:ext cx="5156936" cy="2991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Tartalom helye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77" y="510692"/>
            <a:ext cx="539282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Művészi fotók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4" y="2950483"/>
            <a:ext cx="5392451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40" y="1157682"/>
            <a:ext cx="3600000" cy="5392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787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Hasznos kellékek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Párnák</a:t>
            </a:r>
          </a:p>
          <a:p>
            <a:r>
              <a:rPr lang="hu-HU" dirty="0" smtClean="0"/>
              <a:t>Terítők</a:t>
            </a:r>
          </a:p>
          <a:p>
            <a:r>
              <a:rPr lang="hu-HU" dirty="0" smtClean="0"/>
              <a:t>Étkészletek</a:t>
            </a:r>
          </a:p>
          <a:p>
            <a:r>
              <a:rPr lang="hu-HU" dirty="0" smtClean="0"/>
              <a:t>Ágytakarók</a:t>
            </a:r>
          </a:p>
          <a:p>
            <a:r>
              <a:rPr lang="hu-HU" dirty="0" smtClean="0"/>
              <a:t>Dekorációs tárgyak</a:t>
            </a:r>
          </a:p>
          <a:p>
            <a:r>
              <a:rPr lang="hu-HU" dirty="0" smtClean="0"/>
              <a:t>Növények</a:t>
            </a:r>
          </a:p>
          <a:p>
            <a:r>
              <a:rPr lang="hu-HU" dirty="0" smtClean="0"/>
              <a:t>Szőnyegek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5219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Utómunka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2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1" y="405114"/>
            <a:ext cx="10058400" cy="60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Köszönöm a figyelmet!</a:t>
            </a:r>
            <a:endParaRPr lang="hu-HU" dirty="0"/>
          </a:p>
        </p:txBody>
      </p:sp>
      <p:pic>
        <p:nvPicPr>
          <p:cNvPr id="3" name="Picture 3" descr="E:\002-KIMS BUSINESS\007-02-Fullslidesppt-Contents\20161219\07-real\real-item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69" y="1755132"/>
            <a:ext cx="251832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93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Ingatlanfotózás lépései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Home </a:t>
            </a:r>
            <a:r>
              <a:rPr lang="hu-HU" dirty="0" err="1" smtClean="0"/>
              <a:t>staging</a:t>
            </a:r>
            <a:endParaRPr lang="hu-HU" dirty="0" smtClean="0"/>
          </a:p>
          <a:p>
            <a:pPr lvl="1"/>
            <a:r>
              <a:rPr lang="hu-HU" dirty="0" smtClean="0"/>
              <a:t>Rendrakás</a:t>
            </a:r>
          </a:p>
          <a:p>
            <a:pPr lvl="1"/>
            <a:r>
              <a:rPr lang="hu-HU" dirty="0" smtClean="0"/>
              <a:t>Bútorok átmozgatása</a:t>
            </a:r>
          </a:p>
          <a:p>
            <a:pPr lvl="1"/>
            <a:r>
              <a:rPr lang="hu-HU" dirty="0" smtClean="0"/>
              <a:t>Helyiségek harmonikussá tétele</a:t>
            </a:r>
          </a:p>
          <a:p>
            <a:r>
              <a:rPr lang="hu-HU" dirty="0" smtClean="0"/>
              <a:t>Fotózás</a:t>
            </a:r>
          </a:p>
          <a:p>
            <a:pPr lvl="1"/>
            <a:r>
              <a:rPr lang="hu-HU" dirty="0" smtClean="0"/>
              <a:t>Minden szoba</a:t>
            </a:r>
          </a:p>
          <a:p>
            <a:r>
              <a:rPr lang="hu-HU" dirty="0" smtClean="0"/>
              <a:t>Képek szelektálása</a:t>
            </a:r>
          </a:p>
          <a:p>
            <a:r>
              <a:rPr lang="hu-HU" dirty="0" smtClean="0"/>
              <a:t>Utómunka</a:t>
            </a:r>
          </a:p>
          <a:p>
            <a:pPr lvl="1"/>
            <a:r>
              <a:rPr lang="hu-HU" dirty="0" err="1" smtClean="0"/>
              <a:t>Lightroom</a:t>
            </a:r>
            <a:endParaRPr lang="hu-HU" dirty="0" smtClean="0"/>
          </a:p>
          <a:p>
            <a:pPr lvl="1"/>
            <a:r>
              <a:rPr lang="hu-HU" dirty="0" err="1" smtClean="0"/>
              <a:t>Photoshop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953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Technikai alapok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Gyújtótávolság, rekesz, záridő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41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Gyújtótávolság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Objektív Látószöge</a:t>
            </a:r>
            <a:endParaRPr lang="en-US" dirty="0" smtClean="0"/>
          </a:p>
          <a:p>
            <a:r>
              <a:rPr lang="hu-HU" dirty="0" smtClean="0"/>
              <a:t>Jellemzők</a:t>
            </a:r>
          </a:p>
          <a:p>
            <a:pPr lvl="1"/>
            <a:r>
              <a:rPr lang="en-US" dirty="0" smtClean="0"/>
              <a:t>8-15mm</a:t>
            </a:r>
            <a:r>
              <a:rPr lang="hu-HU" dirty="0" smtClean="0"/>
              <a:t>:</a:t>
            </a:r>
            <a:r>
              <a:rPr lang="en-US" dirty="0" smtClean="0"/>
              <a:t>180</a:t>
            </a:r>
            <a:r>
              <a:rPr lang="hu-HU" dirty="0" err="1" smtClean="0"/>
              <a:t>°halszemoptika</a:t>
            </a:r>
            <a:r>
              <a:rPr lang="hu-HU" dirty="0" smtClean="0"/>
              <a:t> (erős torzítás)</a:t>
            </a:r>
          </a:p>
          <a:p>
            <a:pPr lvl="1"/>
            <a:r>
              <a:rPr lang="hu-HU" dirty="0" smtClean="0"/>
              <a:t>27-70 mm : nagy látószög</a:t>
            </a:r>
          </a:p>
          <a:p>
            <a:pPr lvl="1"/>
            <a:r>
              <a:rPr lang="hu-HU" dirty="0" smtClean="0"/>
              <a:t>200 mm : tele</a:t>
            </a:r>
          </a:p>
          <a:p>
            <a:r>
              <a:rPr lang="hu-HU" dirty="0" smtClean="0"/>
              <a:t>Kompakt fényképezők</a:t>
            </a:r>
          </a:p>
          <a:p>
            <a:pPr lvl="1"/>
            <a:r>
              <a:rPr lang="hu-HU" dirty="0" smtClean="0"/>
              <a:t>Zoom</a:t>
            </a:r>
          </a:p>
          <a:p>
            <a:r>
              <a:rPr lang="hu-HU" dirty="0" err="1" smtClean="0"/>
              <a:t>Mobiloknál</a:t>
            </a:r>
            <a:r>
              <a:rPr lang="hu-HU" dirty="0" smtClean="0"/>
              <a:t> is elérhető</a:t>
            </a:r>
          </a:p>
          <a:p>
            <a:pPr lvl="1"/>
            <a:r>
              <a:rPr lang="hu-HU" dirty="0" smtClean="0"/>
              <a:t>Digitális zoom általában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08326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474673"/>
          </a:xfrm>
        </p:spPr>
        <p:txBody>
          <a:bodyPr>
            <a:normAutofit lnSpcReduction="10000"/>
          </a:bodyPr>
          <a:lstStyle/>
          <a:p>
            <a:endParaRPr lang="hu-HU" dirty="0" smtClean="0"/>
          </a:p>
          <a:p>
            <a:pPr marL="400050" lvl="1" indent="0">
              <a:buNone/>
            </a:pPr>
            <a:r>
              <a:rPr lang="hu-HU" dirty="0" smtClean="0"/>
              <a:t>Halszemoptika</a:t>
            </a:r>
          </a:p>
          <a:p>
            <a:pPr marL="400050" lvl="1" indent="0">
              <a:buNone/>
            </a:pPr>
            <a:endParaRPr lang="hu-HU" dirty="0"/>
          </a:p>
          <a:p>
            <a:pPr marL="400050" lvl="1" indent="0">
              <a:buNone/>
            </a:pPr>
            <a:endParaRPr lang="hu-HU" dirty="0" smtClean="0"/>
          </a:p>
          <a:p>
            <a:pPr marL="400050" lvl="1" indent="0">
              <a:buNone/>
            </a:pPr>
            <a:endParaRPr lang="hu-HU" dirty="0"/>
          </a:p>
          <a:p>
            <a:pPr marL="400050" lvl="1" indent="0">
              <a:buNone/>
            </a:pPr>
            <a:endParaRPr lang="hu-HU" dirty="0" smtClean="0"/>
          </a:p>
          <a:p>
            <a:pPr marL="400050" lvl="1" indent="0">
              <a:buNone/>
            </a:pPr>
            <a:endParaRPr lang="hu-HU" dirty="0"/>
          </a:p>
          <a:p>
            <a:pPr marL="400050" lvl="1" indent="0">
              <a:buNone/>
            </a:pPr>
            <a:endParaRPr lang="hu-HU" dirty="0" smtClean="0"/>
          </a:p>
          <a:p>
            <a:pPr marL="400050" lvl="1" indent="0">
              <a:buNone/>
            </a:pPr>
            <a:endParaRPr lang="hu-HU" dirty="0"/>
          </a:p>
          <a:p>
            <a:pPr marL="400050" lvl="1" indent="0">
              <a:buNone/>
            </a:pPr>
            <a:endParaRPr lang="hu-HU" dirty="0" smtClean="0"/>
          </a:p>
          <a:p>
            <a:pPr marL="400050" lvl="1" indent="0">
              <a:buNone/>
            </a:pPr>
            <a:endParaRPr lang="hu-HU" dirty="0" smtClean="0"/>
          </a:p>
          <a:p>
            <a:pPr marL="400050" lvl="1" indent="0">
              <a:buNone/>
            </a:pPr>
            <a:r>
              <a:rPr lang="hu-HU" dirty="0" smtClean="0"/>
              <a:t>Nagylátószög								Tele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0520"/>
            <a:ext cx="5815638" cy="2344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183165"/>
            <a:ext cx="4008596" cy="2675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38" y="3183165"/>
            <a:ext cx="4270369" cy="278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53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Rekesz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Minél kisebb a szám értéke, annál nagyobb a rekesz átmérője</a:t>
            </a:r>
          </a:p>
          <a:p>
            <a:r>
              <a:rPr lang="hu-HU" dirty="0" smtClean="0"/>
              <a:t>Értéke F</a:t>
            </a:r>
          </a:p>
          <a:p>
            <a:r>
              <a:rPr lang="hu-HU" dirty="0" smtClean="0"/>
              <a:t>Kompakt fényképezők</a:t>
            </a:r>
          </a:p>
          <a:p>
            <a:pPr lvl="1"/>
            <a:r>
              <a:rPr lang="hu-HU" dirty="0" smtClean="0"/>
              <a:t>Esetenként beállítható</a:t>
            </a:r>
          </a:p>
          <a:p>
            <a:r>
              <a:rPr lang="hu-HU" dirty="0" err="1" smtClean="0"/>
              <a:t>Mobiloknál</a:t>
            </a:r>
            <a:endParaRPr lang="hu-HU" dirty="0"/>
          </a:p>
          <a:p>
            <a:pPr lvl="1"/>
            <a:r>
              <a:rPr lang="hu-HU" dirty="0" smtClean="0"/>
              <a:t>Fizikailag nincs</a:t>
            </a:r>
          </a:p>
          <a:p>
            <a:pPr lvl="1"/>
            <a:r>
              <a:rPr lang="hu-HU" dirty="0" smtClean="0"/>
              <a:t>Utólagos effektekkel hasonló hatás érhető el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3612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5756</TotalTime>
  <Words>390</Words>
  <Application>Microsoft Office PowerPoint</Application>
  <PresentationFormat>Szélesvásznú</PresentationFormat>
  <Paragraphs>146</Paragraphs>
  <Slides>46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50" baseType="lpstr">
      <vt:lpstr>Arial</vt:lpstr>
      <vt:lpstr>Trebuchet MS</vt:lpstr>
      <vt:lpstr>Wingdings 3</vt:lpstr>
      <vt:lpstr>Fazetta</vt:lpstr>
      <vt:lpstr>INGATLANFOTÓZÁS</vt:lpstr>
      <vt:lpstr>Miért fontos a jó fotó</vt:lpstr>
      <vt:lpstr>Ingatlanfotózás célja</vt:lpstr>
      <vt:lpstr>Ingatlanfotózásnak mi nem a célja</vt:lpstr>
      <vt:lpstr>Ingatlanfotózás lépései</vt:lpstr>
      <vt:lpstr>Technikai alapok</vt:lpstr>
      <vt:lpstr>Gyújtótávolság</vt:lpstr>
      <vt:lpstr>PowerPoint bemutató</vt:lpstr>
      <vt:lpstr>Rekesz</vt:lpstr>
      <vt:lpstr>PowerPoint bemutató</vt:lpstr>
      <vt:lpstr>ISO</vt:lpstr>
      <vt:lpstr>PowerPoint bemutató</vt:lpstr>
      <vt:lpstr>Záridő</vt:lpstr>
      <vt:lpstr>PowerPoint bemutató</vt:lpstr>
      <vt:lpstr>Vaku</vt:lpstr>
      <vt:lpstr>PowerPoint bemutató</vt:lpstr>
      <vt:lpstr>Javaslatok</vt:lpstr>
      <vt:lpstr>Legyen rend</vt:lpstr>
      <vt:lpstr>A vízszintes legyen vízszintes </vt:lpstr>
      <vt:lpstr>A bútorok legyenek függőlegesek</vt:lpstr>
      <vt:lpstr>PowerPoint bemutató</vt:lpstr>
      <vt:lpstr>Legyen letisztult a környezet</vt:lpstr>
      <vt:lpstr>Ne látszódjon a tükörben a fotós vagy a vaku csillanás</vt:lpstr>
      <vt:lpstr>Oda nem illő dolgot ne fotózzunk </vt:lpstr>
      <vt:lpstr>A lényegen legyen a hangsúly</vt:lpstr>
      <vt:lpstr>Válasszunk jó perspektívát</vt:lpstr>
      <vt:lpstr>Fehéregyensúly problémák elkerülése</vt:lpstr>
      <vt:lpstr>Legyen megfelelő a magasság</vt:lpstr>
      <vt:lpstr>Látszódjanak a burkolatok</vt:lpstr>
      <vt:lpstr>Tér tűnjön minél tágasabbnak</vt:lpstr>
      <vt:lpstr>A kép legyen éles</vt:lpstr>
      <vt:lpstr>Megfelelő napszak</vt:lpstr>
      <vt:lpstr>Ne legyen zsúfolt a tér</vt:lpstr>
      <vt:lpstr>Fókuszvonal – vezető vonal</vt:lpstr>
      <vt:lpstr>Mutasd meg miben más</vt:lpstr>
      <vt:lpstr>Készüljön elég sok kép</vt:lpstr>
      <vt:lpstr>Home Staging</vt:lpstr>
      <vt:lpstr>Home Staging célja</vt:lpstr>
      <vt:lpstr>Legyen kívánatos</vt:lpstr>
      <vt:lpstr>Alapvető szabályok</vt:lpstr>
      <vt:lpstr>PowerPoint bemutató</vt:lpstr>
      <vt:lpstr>Művészi fotók</vt:lpstr>
      <vt:lpstr>Hasznos kellékek</vt:lpstr>
      <vt:lpstr>Utómunka</vt:lpstr>
      <vt:lpstr>PowerPoint bemutató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Telemarketing alapok</dc:title>
  <dc:creator>Szénási B. Viktória</dc:creator>
  <cp:lastModifiedBy>Szénási B. Viktória</cp:lastModifiedBy>
  <cp:revision>148</cp:revision>
  <dcterms:created xsi:type="dcterms:W3CDTF">2018-11-17T10:11:51Z</dcterms:created>
  <dcterms:modified xsi:type="dcterms:W3CDTF">2019-11-11T17:04:34Z</dcterms:modified>
</cp:coreProperties>
</file>